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56" r:id="rId3"/>
    <p:sldId id="261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6" r:id="rId23"/>
    <p:sldId id="283" r:id="rId24"/>
    <p:sldId id="284" r:id="rId25"/>
    <p:sldId id="285" r:id="rId26"/>
    <p:sldId id="258" r:id="rId27"/>
    <p:sldId id="259" r:id="rId28"/>
    <p:sldId id="260" r:id="rId29"/>
    <p:sldId id="288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Дулаева</a:t>
            </a:r>
            <a:r>
              <a:rPr lang="ru-RU" dirty="0"/>
              <a:t> </a:t>
            </a:r>
            <a:r>
              <a:rPr lang="ru-RU" dirty="0" err="1"/>
              <a:t>Эльнара</a:t>
            </a:r>
            <a:r>
              <a:rPr lang="ru-RU" dirty="0"/>
              <a:t> </a:t>
            </a:r>
            <a:r>
              <a:rPr lang="ru-RU" dirty="0" err="1"/>
              <a:t>Зильпикаровна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Кандидат филологических наук, </a:t>
            </a:r>
            <a:r>
              <a:rPr lang="ru-RU" dirty="0" err="1"/>
              <a:t>и.о.доцента</a:t>
            </a:r>
            <a:r>
              <a:rPr lang="ru-RU" dirty="0"/>
              <a:t>  кафедры </a:t>
            </a:r>
            <a:r>
              <a:rPr lang="ru-RU" dirty="0" err="1"/>
              <a:t>Тюрксой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Контактная информация </a:t>
            </a:r>
            <a:br>
              <a:rPr lang="ru-RU" dirty="0"/>
            </a:br>
            <a:r>
              <a:rPr lang="ru-RU" dirty="0"/>
              <a:t>Рабочий телефон: 8(727) 2438349</a:t>
            </a:r>
            <a:br>
              <a:rPr lang="ru-RU" dirty="0"/>
            </a:br>
            <a:r>
              <a:rPr lang="ru-RU" dirty="0"/>
              <a:t>Мобильный телефон: +7 (775) 9778877</a:t>
            </a:r>
            <a:br>
              <a:rPr lang="ru-RU" dirty="0"/>
            </a:b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elnara1981dulayeva@mail.ru</a:t>
            </a:r>
          </a:p>
        </p:txBody>
      </p:sp>
    </p:spTree>
    <p:extLst>
      <p:ext uri="{BB962C8B-B14F-4D97-AF65-F5344CB8AC3E}">
        <p14:creationId xmlns:p14="http://schemas.microsoft.com/office/powerpoint/2010/main" val="1903796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7304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b="1" i="1" dirty="0" smtClean="0"/>
              <a:t>4- </a:t>
            </a:r>
            <a:r>
              <a:rPr lang="en-US" b="1" i="1" dirty="0" err="1" smtClean="0"/>
              <a:t>Lojistik</a:t>
            </a:r>
            <a:r>
              <a:rPr lang="en-US" b="1" i="1" dirty="0" smtClean="0"/>
              <a:t> </a:t>
            </a:r>
            <a:r>
              <a:rPr lang="en-US" b="1" i="1" dirty="0" err="1" smtClean="0"/>
              <a:t>Çevirisi</a:t>
            </a:r>
            <a:r>
              <a:rPr lang="en-US" b="1" i="1" dirty="0" smtClean="0"/>
              <a:t>: </a:t>
            </a:r>
            <a:endParaRPr lang="tr-TR" b="1" i="1" dirty="0" smtClean="0"/>
          </a:p>
          <a:p>
            <a:pPr algn="just"/>
            <a:r>
              <a:rPr lang="en-US" i="1" dirty="0" err="1" smtClean="0">
                <a:solidFill>
                  <a:srgbClr val="0070C0"/>
                </a:solidFill>
              </a:rPr>
              <a:t>Bugün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dünyadaki</a:t>
            </a:r>
            <a:r>
              <a:rPr lang="en-US" i="1" dirty="0" smtClean="0">
                <a:solidFill>
                  <a:srgbClr val="0070C0"/>
                </a:solidFill>
              </a:rPr>
              <a:t> en </a:t>
            </a:r>
            <a:r>
              <a:rPr lang="en-US" i="1" dirty="0" err="1" smtClean="0">
                <a:solidFill>
                  <a:srgbClr val="0070C0"/>
                </a:solidFill>
              </a:rPr>
              <a:t>önemli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ticari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kaynal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lojistik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çeviriye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ihtiyaç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duyan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diğer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alandır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Uluslararası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ticaretin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kalbi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lojistik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dürya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ekonomisini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ayakta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tutan</a:t>
            </a:r>
            <a:r>
              <a:rPr lang="en-US" i="1" dirty="0" smtClean="0">
                <a:solidFill>
                  <a:srgbClr val="0070C0"/>
                </a:solidFill>
              </a:rPr>
              <a:t> en </a:t>
            </a:r>
            <a:r>
              <a:rPr lang="en-US" i="1" dirty="0" err="1" smtClean="0">
                <a:solidFill>
                  <a:srgbClr val="0070C0"/>
                </a:solidFill>
              </a:rPr>
              <a:t>önemli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yapıdır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Gelişen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ticaret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ağı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bu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alanın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değer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kazanmasını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sağlamıştır</a:t>
            </a:r>
            <a:r>
              <a:rPr lang="en-US" i="1" dirty="0" smtClean="0">
                <a:solidFill>
                  <a:srgbClr val="0070C0"/>
                </a:solidFill>
              </a:rPr>
              <a:t>. Bu </a:t>
            </a:r>
            <a:r>
              <a:rPr lang="en-US" i="1" dirty="0" err="1" smtClean="0">
                <a:solidFill>
                  <a:srgbClr val="0070C0"/>
                </a:solidFill>
              </a:rPr>
              <a:t>yüzden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lojistik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çevirilerinin</a:t>
            </a:r>
            <a:r>
              <a:rPr lang="en-US" i="1" dirty="0" smtClean="0">
                <a:solidFill>
                  <a:srgbClr val="0070C0"/>
                </a:solidFill>
              </a:rPr>
              <a:t> de </a:t>
            </a:r>
            <a:r>
              <a:rPr lang="en-US" i="1" dirty="0" err="1" smtClean="0">
                <a:solidFill>
                  <a:srgbClr val="0070C0"/>
                </a:solidFill>
              </a:rPr>
              <a:t>çok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büyük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titizlikle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yapılması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gerekmektedir</a:t>
            </a:r>
            <a:r>
              <a:rPr lang="en-US" i="1" dirty="0" smtClean="0">
                <a:solidFill>
                  <a:srgbClr val="0070C0"/>
                </a:solidFill>
              </a:rPr>
              <a:t>. Bu </a:t>
            </a:r>
            <a:r>
              <a:rPr lang="en-US" i="1" dirty="0" err="1" smtClean="0">
                <a:solidFill>
                  <a:srgbClr val="0070C0"/>
                </a:solidFill>
              </a:rPr>
              <a:t>çeviriler</a:t>
            </a:r>
            <a:r>
              <a:rPr lang="en-US" i="1" dirty="0" smtClean="0">
                <a:solidFill>
                  <a:srgbClr val="0070C0"/>
                </a:solidFill>
              </a:rPr>
              <a:t> de </a:t>
            </a:r>
            <a:r>
              <a:rPr lang="en-US" i="1" dirty="0" err="1" smtClean="0">
                <a:solidFill>
                  <a:srgbClr val="0070C0"/>
                </a:solidFill>
              </a:rPr>
              <a:t>yoruma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hiçbir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şekilde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açık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değildir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Uluslararası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firmaların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ticaret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konusunda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anlaşabilmelerini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sağlamak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için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lojistik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metinlerini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titizlikle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çevirmek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gerekir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Ticari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taşımalar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gümrük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ticari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anlaşmalar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uluslararası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ticaret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lojistik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alanının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iş</a:t>
            </a:r>
            <a:r>
              <a:rPr lang="en-US" i="1" dirty="0" smtClean="0">
                <a:solidFill>
                  <a:srgbClr val="0070C0"/>
                </a:solidFill>
              </a:rPr>
              <a:t> in </a:t>
            </a:r>
            <a:r>
              <a:rPr lang="en-US" i="1" dirty="0" err="1" smtClean="0">
                <a:solidFill>
                  <a:srgbClr val="0070C0"/>
                </a:solidFill>
              </a:rPr>
              <a:t>akışında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ögelerdir</a:t>
            </a:r>
            <a:r>
              <a:rPr lang="en-US" i="1" dirty="0" smtClean="0">
                <a:solidFill>
                  <a:srgbClr val="0070C0"/>
                </a:solidFill>
              </a:rPr>
              <a:t>. G+ </a:t>
            </a:r>
            <a:r>
              <a:rPr lang="en-US" i="1" dirty="0" err="1" smtClean="0">
                <a:solidFill>
                  <a:srgbClr val="0070C0"/>
                </a:solidFill>
              </a:rPr>
              <a:t>İçinde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farklı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alanları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barındırması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sebebiyle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lojistik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alanındaki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metinlerin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farklı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terminolojileri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vardır</a:t>
            </a:r>
            <a:r>
              <a:rPr lang="en-US" i="1" dirty="0" smtClean="0">
                <a:solidFill>
                  <a:srgbClr val="0070C0"/>
                </a:solidFill>
              </a:rPr>
              <a:t>. Bu </a:t>
            </a:r>
            <a:r>
              <a:rPr lang="en-US" i="1" dirty="0" err="1" smtClean="0">
                <a:solidFill>
                  <a:srgbClr val="0070C0"/>
                </a:solidFill>
              </a:rPr>
              <a:t>alandaki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metin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türleri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içinde</a:t>
            </a:r>
            <a:r>
              <a:rPr lang="en-US" i="1" dirty="0" smtClean="0">
                <a:solidFill>
                  <a:srgbClr val="0070C0"/>
                </a:solidFill>
              </a:rPr>
              <a:t>; </a:t>
            </a:r>
            <a:r>
              <a:rPr lang="en-US" i="1" dirty="0" err="1" smtClean="0">
                <a:solidFill>
                  <a:srgbClr val="0070C0"/>
                </a:solidFill>
              </a:rPr>
              <a:t>reklam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teknik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çeviriler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uluslararası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ticaret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adına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sözleşme</a:t>
            </a:r>
            <a:r>
              <a:rPr lang="en-US" i="1" dirty="0" smtClean="0">
                <a:solidFill>
                  <a:srgbClr val="0070C0"/>
                </a:solidFill>
              </a:rPr>
              <a:t>- </a:t>
            </a:r>
            <a:r>
              <a:rPr lang="en-US" i="1" dirty="0" err="1" smtClean="0">
                <a:solidFill>
                  <a:srgbClr val="0070C0"/>
                </a:solidFill>
              </a:rPr>
              <a:t>hukuk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resmi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evraklar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gümrük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yazışmaları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çevirisi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gümrük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belgeleri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nakliye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taşıma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sözleşmeleri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sicil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ruhsatlar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eksik</a:t>
            </a:r>
            <a:r>
              <a:rPr lang="en-US" i="1" dirty="0" smtClean="0">
                <a:solidFill>
                  <a:srgbClr val="0070C0"/>
                </a:solidFill>
              </a:rPr>
              <a:t> mal </a:t>
            </a:r>
            <a:r>
              <a:rPr lang="en-US" i="1" dirty="0" err="1" smtClean="0">
                <a:solidFill>
                  <a:srgbClr val="0070C0"/>
                </a:solidFill>
              </a:rPr>
              <a:t>bildirim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belge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çevirisi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fatura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lojistik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konulu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teknik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kılavuzlar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teknik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şartnamelerin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iletişim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aletlerine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ait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kullanım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kılavuzları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iletişim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konulu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teknik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şema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kitapçıklar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yer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alır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3357586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5- </a:t>
            </a:r>
            <a:r>
              <a:rPr lang="en-US" b="1" i="1" dirty="0" err="1" smtClean="0">
                <a:solidFill>
                  <a:srgbClr val="0070C0"/>
                </a:solidFill>
              </a:rPr>
              <a:t>Mühendislik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Alanı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Çevirileri</a:t>
            </a:r>
            <a:r>
              <a:rPr lang="en-US" b="1" i="1" dirty="0" smtClean="0">
                <a:solidFill>
                  <a:srgbClr val="0070C0"/>
                </a:solidFill>
              </a:rPr>
              <a:t>: </a:t>
            </a:r>
            <a:endParaRPr lang="tr-TR" b="1" i="1" dirty="0" smtClean="0">
              <a:solidFill>
                <a:srgbClr val="0070C0"/>
              </a:solidFill>
            </a:endParaRPr>
          </a:p>
          <a:p>
            <a:r>
              <a:rPr lang="en-US" sz="2200" i="1" dirty="0" err="1" smtClean="0">
                <a:solidFill>
                  <a:srgbClr val="0070C0"/>
                </a:solidFill>
              </a:rPr>
              <a:t>Medeniyetler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içindeki</a:t>
            </a:r>
            <a:r>
              <a:rPr lang="en-US" sz="2200" i="1" dirty="0" smtClean="0">
                <a:solidFill>
                  <a:srgbClr val="0070C0"/>
                </a:solidFill>
              </a:rPr>
              <a:t> en </a:t>
            </a:r>
            <a:r>
              <a:rPr lang="en-US" sz="2200" i="1" dirty="0" err="1" smtClean="0">
                <a:solidFill>
                  <a:srgbClr val="0070C0"/>
                </a:solidFill>
              </a:rPr>
              <a:t>eski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mesleklerden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biri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mühendislik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mesleğidir</a:t>
            </a:r>
            <a:r>
              <a:rPr lang="en-US" sz="2200" i="1" dirty="0" smtClean="0">
                <a:solidFill>
                  <a:srgbClr val="0070C0"/>
                </a:solidFill>
              </a:rPr>
              <a:t>. </a:t>
            </a:r>
            <a:r>
              <a:rPr lang="en-US" sz="2200" i="1" dirty="0" err="1" smtClean="0">
                <a:solidFill>
                  <a:srgbClr val="0070C0"/>
                </a:solidFill>
              </a:rPr>
              <a:t>Günümüzde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mühendislik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alanlarının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farklılaşması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ve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çoğalmasıyla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birlikte</a:t>
            </a:r>
            <a:r>
              <a:rPr lang="en-US" sz="2200" i="1" dirty="0" smtClean="0">
                <a:solidFill>
                  <a:srgbClr val="0070C0"/>
                </a:solidFill>
              </a:rPr>
              <a:t>, </a:t>
            </a:r>
            <a:r>
              <a:rPr lang="en-US" sz="2200" i="1" dirty="0" err="1" smtClean="0">
                <a:solidFill>
                  <a:srgbClr val="0070C0"/>
                </a:solidFill>
              </a:rPr>
              <a:t>mühendisliğin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küresel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çapta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bir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bilim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alanı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olarak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ortaya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çıkmasını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sağlamıştır</a:t>
            </a:r>
            <a:r>
              <a:rPr lang="en-US" sz="2200" i="1" dirty="0" smtClean="0">
                <a:solidFill>
                  <a:srgbClr val="0070C0"/>
                </a:solidFill>
              </a:rPr>
              <a:t>. Bu </a:t>
            </a:r>
            <a:r>
              <a:rPr lang="en-US" sz="2200" i="1" dirty="0" err="1" smtClean="0">
                <a:solidFill>
                  <a:srgbClr val="0070C0"/>
                </a:solidFill>
              </a:rPr>
              <a:t>alanlardan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bazıları</a:t>
            </a:r>
            <a:r>
              <a:rPr lang="en-US" sz="2200" i="1" dirty="0" smtClean="0">
                <a:solidFill>
                  <a:srgbClr val="0070C0"/>
                </a:solidFill>
              </a:rPr>
              <a:t>; </a:t>
            </a:r>
            <a:r>
              <a:rPr lang="en-US" sz="2200" i="1" dirty="0" err="1" smtClean="0">
                <a:solidFill>
                  <a:srgbClr val="0070C0"/>
                </a:solidFill>
              </a:rPr>
              <a:t>havacılık</a:t>
            </a:r>
            <a:r>
              <a:rPr lang="en-US" sz="2200" i="1" dirty="0" smtClean="0">
                <a:solidFill>
                  <a:srgbClr val="0070C0"/>
                </a:solidFill>
              </a:rPr>
              <a:t>, </a:t>
            </a:r>
            <a:r>
              <a:rPr lang="en-US" sz="2200" i="1" dirty="0" err="1" smtClean="0">
                <a:solidFill>
                  <a:srgbClr val="0070C0"/>
                </a:solidFill>
              </a:rPr>
              <a:t>makine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ve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otomotiv</a:t>
            </a:r>
            <a:r>
              <a:rPr lang="en-US" sz="2200" i="1" dirty="0" smtClean="0">
                <a:solidFill>
                  <a:srgbClr val="0070C0"/>
                </a:solidFill>
              </a:rPr>
              <a:t>, </a:t>
            </a:r>
            <a:r>
              <a:rPr lang="en-US" sz="2200" i="1" dirty="0" err="1" smtClean="0">
                <a:solidFill>
                  <a:srgbClr val="0070C0"/>
                </a:solidFill>
              </a:rPr>
              <a:t>sanayi</a:t>
            </a:r>
            <a:r>
              <a:rPr lang="en-US" sz="2200" i="1" dirty="0" smtClean="0">
                <a:solidFill>
                  <a:srgbClr val="0070C0"/>
                </a:solidFill>
              </a:rPr>
              <a:t>, </a:t>
            </a:r>
            <a:r>
              <a:rPr lang="en-US" sz="2200" i="1" dirty="0" err="1" smtClean="0">
                <a:solidFill>
                  <a:srgbClr val="0070C0"/>
                </a:solidFill>
              </a:rPr>
              <a:t>biyomedikal</a:t>
            </a:r>
            <a:r>
              <a:rPr lang="en-US" sz="2200" i="1" dirty="0" smtClean="0">
                <a:solidFill>
                  <a:srgbClr val="0070C0"/>
                </a:solidFill>
              </a:rPr>
              <a:t>, </a:t>
            </a:r>
            <a:r>
              <a:rPr lang="en-US" sz="2200" i="1" dirty="0" err="1" smtClean="0">
                <a:solidFill>
                  <a:srgbClr val="0070C0"/>
                </a:solidFill>
              </a:rPr>
              <a:t>inşaat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ve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elektrik-elektroniktir</a:t>
            </a:r>
            <a:r>
              <a:rPr lang="en-US" sz="2200" i="1" dirty="0" smtClean="0">
                <a:solidFill>
                  <a:srgbClr val="0070C0"/>
                </a:solidFill>
              </a:rPr>
              <a:t>. </a:t>
            </a:r>
            <a:r>
              <a:rPr lang="en-US" sz="2200" i="1" dirty="0" err="1" smtClean="0">
                <a:solidFill>
                  <a:srgbClr val="0070C0"/>
                </a:solidFill>
              </a:rPr>
              <a:t>Mühendisliğin</a:t>
            </a:r>
            <a:r>
              <a:rPr lang="en-US" sz="2200" i="1" dirty="0" smtClean="0">
                <a:solidFill>
                  <a:srgbClr val="0070C0"/>
                </a:solidFill>
              </a:rPr>
              <a:t> her </a:t>
            </a:r>
            <a:r>
              <a:rPr lang="en-US" sz="2200" i="1" dirty="0" err="1" smtClean="0">
                <a:solidFill>
                  <a:srgbClr val="0070C0"/>
                </a:solidFill>
              </a:rPr>
              <a:t>alanında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kendine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ait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terminolojisi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vardır</a:t>
            </a:r>
            <a:r>
              <a:rPr lang="en-US" sz="2200" i="1" dirty="0" smtClean="0">
                <a:solidFill>
                  <a:srgbClr val="0070C0"/>
                </a:solidFill>
              </a:rPr>
              <a:t>. </a:t>
            </a:r>
            <a:endParaRPr lang="ru-RU" sz="2200" i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User\Downloads\vector-free-engineering-ic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9809" y="3929066"/>
            <a:ext cx="4184192" cy="29289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3643314"/>
            <a:ext cx="521497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i="1" dirty="0" err="1" smtClean="0">
                <a:solidFill>
                  <a:srgbClr val="0070C0"/>
                </a:solidFill>
              </a:rPr>
              <a:t>Bazı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terminolojiler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alanlarının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ihtiyaçlarına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göre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ortaya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çıkardığı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kelime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veya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kelime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gruplarını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içerir</a:t>
            </a:r>
            <a:r>
              <a:rPr lang="en-US" sz="2200" i="1" dirty="0" smtClean="0">
                <a:solidFill>
                  <a:srgbClr val="0070C0"/>
                </a:solidFill>
              </a:rPr>
              <a:t>. Bu </a:t>
            </a:r>
            <a:r>
              <a:rPr lang="en-US" sz="2200" i="1" dirty="0" err="1" smtClean="0">
                <a:solidFill>
                  <a:srgbClr val="0070C0"/>
                </a:solidFill>
              </a:rPr>
              <a:t>alanda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uzmanlaşmak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isteyen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tercümanların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bu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terminolojilere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ve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alan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içeriklerine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hâkim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olması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gerekmektedir</a:t>
            </a:r>
            <a:r>
              <a:rPr lang="en-US" sz="2400" i="1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278608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i="1" dirty="0" smtClean="0"/>
              <a:t>6- </a:t>
            </a:r>
            <a:r>
              <a:rPr lang="en-US" b="1" i="1" dirty="0" err="1" smtClean="0">
                <a:solidFill>
                  <a:srgbClr val="0070C0"/>
                </a:solidFill>
              </a:rPr>
              <a:t>Makine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Mühendisliği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Çevirisi</a:t>
            </a:r>
            <a:r>
              <a:rPr lang="en-US" b="1" i="1" dirty="0" smtClean="0">
                <a:solidFill>
                  <a:srgbClr val="0070C0"/>
                </a:solidFill>
              </a:rPr>
              <a:t>: </a:t>
            </a:r>
            <a:r>
              <a:rPr lang="en-US" i="1" dirty="0" err="1" smtClean="0">
                <a:solidFill>
                  <a:srgbClr val="0070C0"/>
                </a:solidFill>
              </a:rPr>
              <a:t>Mühendislikalanlarından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Makine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Mühendisliği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alanındaki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tercümeler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dile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yatkın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kuşkusuz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mühendislik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bilgisi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jargonu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yetkin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çevirmenler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tarafindan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yapılır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Çevirmen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mutlaka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alanın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teknik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altyapısını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terminolojiyi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bilmelidir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User\Downloads\plan-du-s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738743"/>
            <a:ext cx="5786446" cy="3119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874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b="1" i="1" dirty="0" smtClean="0">
                <a:solidFill>
                  <a:srgbClr val="0070C0"/>
                </a:solidFill>
              </a:rPr>
              <a:t>7- </a:t>
            </a:r>
            <a:r>
              <a:rPr lang="en-US" b="1" i="1" dirty="0" err="1" smtClean="0">
                <a:solidFill>
                  <a:srgbClr val="0070C0"/>
                </a:solidFill>
              </a:rPr>
              <a:t>Otomotiv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Çevirisi</a:t>
            </a:r>
            <a:r>
              <a:rPr lang="en-US" b="1" i="1" dirty="0" smtClean="0">
                <a:solidFill>
                  <a:srgbClr val="0070C0"/>
                </a:solidFill>
              </a:rPr>
              <a:t>: </a:t>
            </a:r>
            <a:endParaRPr lang="tr-TR" b="1" i="1" dirty="0" smtClean="0">
              <a:solidFill>
                <a:srgbClr val="0070C0"/>
              </a:solidFill>
            </a:endParaRPr>
          </a:p>
          <a:p>
            <a:pPr algn="just"/>
            <a:r>
              <a:rPr lang="en-US" i="1" dirty="0" err="1" smtClean="0">
                <a:solidFill>
                  <a:srgbClr val="0070C0"/>
                </a:solidFill>
              </a:rPr>
              <a:t>Dünyadaki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yaygın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ulaşım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aglarından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karayolu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olması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sebebiyle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bu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alandaki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araba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ihtiyacını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karşılamak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için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faaliyette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kuruluşlar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bulunmaktadır</a:t>
            </a:r>
            <a:r>
              <a:rPr lang="en-US" i="1" dirty="0" smtClean="0">
                <a:solidFill>
                  <a:srgbClr val="0070C0"/>
                </a:solidFill>
              </a:rPr>
              <a:t>. Her </a:t>
            </a:r>
            <a:r>
              <a:rPr lang="en-US" i="1" dirty="0" err="1" smtClean="0">
                <a:solidFill>
                  <a:srgbClr val="0070C0"/>
                </a:solidFill>
              </a:rPr>
              <a:t>iş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alanında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olduğu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gibi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otomotiv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sektörü</a:t>
            </a:r>
            <a:r>
              <a:rPr lang="en-US" i="1" dirty="0" smtClean="0">
                <a:solidFill>
                  <a:srgbClr val="0070C0"/>
                </a:solidFill>
              </a:rPr>
              <a:t> de </a:t>
            </a:r>
            <a:r>
              <a:rPr lang="en-US" i="1" dirty="0" err="1" smtClean="0">
                <a:solidFill>
                  <a:srgbClr val="0070C0"/>
                </a:solidFill>
              </a:rPr>
              <a:t>dış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pazarlara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açılmak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dünya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çapında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satış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yapmak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için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çeviriden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yararlanır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Geniş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kitlelere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hitap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eden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sektördeki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kuruluşlar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kaliteli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çeviriye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ihtiyaç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duyarlar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Çevirmenin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uzmanlaşmış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olması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için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yüksek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ölçüde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otomotiv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bilgisine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sahip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olması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gerekir</a:t>
            </a:r>
            <a:r>
              <a:rPr lang="en-US" i="1" dirty="0" smtClean="0">
                <a:solidFill>
                  <a:srgbClr val="0070C0"/>
                </a:solidFill>
              </a:rPr>
              <a:t>. Bu </a:t>
            </a:r>
            <a:r>
              <a:rPr lang="en-US" i="1" dirty="0" err="1" smtClean="0">
                <a:solidFill>
                  <a:srgbClr val="0070C0"/>
                </a:solidFill>
              </a:rPr>
              <a:t>sebepten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çevirmenlerden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büyük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otomotiv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şirketlerinin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dünyanın</a:t>
            </a:r>
            <a:r>
              <a:rPr lang="en-US" i="1" dirty="0" smtClean="0">
                <a:solidFill>
                  <a:srgbClr val="0070C0"/>
                </a:solidFill>
              </a:rPr>
              <a:t> her </a:t>
            </a:r>
            <a:r>
              <a:rPr lang="en-US" i="1" dirty="0" err="1" smtClean="0">
                <a:solidFill>
                  <a:srgbClr val="0070C0"/>
                </a:solidFill>
              </a:rPr>
              <a:t>yerindeki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taleplerine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yanıt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verebilmek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amacıyla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kurdukları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bayilik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sistemleri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hakkında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araştırma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yapmaları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beklenmektedir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Otomotiv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alanına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ait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metinler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büyük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çeşitlilik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gösterdiği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için</a:t>
            </a:r>
            <a:r>
              <a:rPr lang="en-US" i="1" dirty="0" smtClean="0">
                <a:solidFill>
                  <a:srgbClr val="0070C0"/>
                </a:solidFill>
              </a:rPr>
              <a:t> her </a:t>
            </a:r>
            <a:r>
              <a:rPr lang="en-US" i="1" dirty="0" err="1" smtClean="0">
                <a:solidFill>
                  <a:srgbClr val="0070C0"/>
                </a:solidFill>
              </a:rPr>
              <a:t>metne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uygun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dil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kullanılmalıdır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Otomotiv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çevirilerine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örnek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olarak</a:t>
            </a:r>
            <a:r>
              <a:rPr lang="en-US" i="1" dirty="0" smtClean="0">
                <a:solidFill>
                  <a:srgbClr val="0070C0"/>
                </a:solidFill>
              </a:rPr>
              <a:t>: </a:t>
            </a:r>
            <a:r>
              <a:rPr lang="en-US" i="1" dirty="0" err="1" smtClean="0">
                <a:solidFill>
                  <a:srgbClr val="0070C0"/>
                </a:solidFill>
              </a:rPr>
              <a:t>onarım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kılavuzları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servis</a:t>
            </a:r>
            <a:r>
              <a:rPr lang="en-US" i="1" dirty="0" smtClean="0">
                <a:solidFill>
                  <a:srgbClr val="0070C0"/>
                </a:solidFill>
              </a:rPr>
              <a:t> el </a:t>
            </a:r>
            <a:r>
              <a:rPr lang="en-US" i="1" dirty="0" err="1" smtClean="0">
                <a:solidFill>
                  <a:srgbClr val="0070C0"/>
                </a:solidFill>
              </a:rPr>
              <a:t>kitapları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otomotiv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terim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listeleri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şirket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içi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eğitimlerin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çevirisi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pazarlama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materyalleri</a:t>
            </a:r>
            <a:r>
              <a:rPr lang="en-US" i="1" dirty="0" smtClean="0">
                <a:solidFill>
                  <a:srgbClr val="0070C0"/>
                </a:solidFill>
              </a:rPr>
              <a:t>, web </a:t>
            </a:r>
            <a:r>
              <a:rPr lang="en-US" i="1" dirty="0" err="1" smtClean="0">
                <a:solidFill>
                  <a:srgbClr val="0070C0"/>
                </a:solidFill>
              </a:rPr>
              <a:t>sitesi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yerelleştirmesi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yedek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parça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katalogları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teknik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şartname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hukuk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ruhsat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garanti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sertifika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gibi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belge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ara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yüz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tanıtım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broşürleri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ürün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katalogları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teknik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eğitim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dökümanları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araç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kullanım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kılavuzları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müşteri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hizmetleri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bültenleri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etkinlik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raporları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veri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koruma</a:t>
            </a:r>
            <a:r>
              <a:rPr lang="en-US" i="1" dirty="0" smtClean="0">
                <a:solidFill>
                  <a:srgbClr val="0070C0"/>
                </a:solidFill>
              </a:rPr>
              <a:t>, ISO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kalite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belgeleri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kurumsal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finansman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satış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mektupları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teklifleri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teknik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servis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hizmetleri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gibi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örnekler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mevcuttur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8742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8- </a:t>
            </a:r>
            <a:r>
              <a:rPr lang="en-US" b="1" i="1" dirty="0" err="1" smtClean="0">
                <a:solidFill>
                  <a:srgbClr val="0070C0"/>
                </a:solidFill>
              </a:rPr>
              <a:t>İnşaat</a:t>
            </a:r>
            <a:r>
              <a:rPr lang="en-US" b="1" i="1" dirty="0" smtClean="0">
                <a:solidFill>
                  <a:srgbClr val="0070C0"/>
                </a:solidFill>
              </a:rPr>
              <a:t> &amp; </a:t>
            </a:r>
            <a:r>
              <a:rPr lang="en-US" b="1" i="1" dirty="0" err="1" smtClean="0">
                <a:solidFill>
                  <a:srgbClr val="0070C0"/>
                </a:solidFill>
              </a:rPr>
              <a:t>Mimarlık</a:t>
            </a:r>
            <a:r>
              <a:rPr lang="en-US" b="1" i="1" dirty="0" smtClean="0">
                <a:solidFill>
                  <a:srgbClr val="0070C0"/>
                </a:solidFill>
              </a:rPr>
              <a:t> &amp; </a:t>
            </a:r>
            <a:r>
              <a:rPr lang="en-US" b="1" i="1" dirty="0" err="1" smtClean="0">
                <a:solidFill>
                  <a:srgbClr val="0070C0"/>
                </a:solidFill>
              </a:rPr>
              <a:t>Yapı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Çevirisi</a:t>
            </a:r>
            <a:r>
              <a:rPr lang="en-US" b="1" i="1" dirty="0" smtClean="0">
                <a:solidFill>
                  <a:srgbClr val="0070C0"/>
                </a:solidFill>
              </a:rPr>
              <a:t>: </a:t>
            </a:r>
            <a:endParaRPr lang="tr-TR" b="1" i="1" dirty="0" smtClean="0">
              <a:solidFill>
                <a:srgbClr val="0070C0"/>
              </a:solidFill>
            </a:endParaRPr>
          </a:p>
          <a:p>
            <a:r>
              <a:rPr lang="en-US" i="1" dirty="0" err="1" smtClean="0">
                <a:solidFill>
                  <a:srgbClr val="0070C0"/>
                </a:solidFill>
              </a:rPr>
              <a:t>Günümüzde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yaygınlaşan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inşaat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sektöründe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çeviri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sayesinde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yabancı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ülkelere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tanıtım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satış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yapılmaktadır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Ayrıca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uluslararası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firmaların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ortaklık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kurarak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hayata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geçirdikleri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inşaat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projeleri</a:t>
            </a:r>
            <a:r>
              <a:rPr lang="en-US" i="1" dirty="0" smtClean="0">
                <a:solidFill>
                  <a:srgbClr val="0070C0"/>
                </a:solidFill>
              </a:rPr>
              <a:t> de </a:t>
            </a:r>
            <a:r>
              <a:rPr lang="en-US" i="1" dirty="0" err="1" smtClean="0">
                <a:solidFill>
                  <a:srgbClr val="0070C0"/>
                </a:solidFill>
              </a:rPr>
              <a:t>bu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kaliteli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çeviriye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ihtiyaç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duymaya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başlamıştır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Alanda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uzman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terminolojiye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hâkim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çevirmenlerin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çalışması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önem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arz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eder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Metinler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teknik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olduğu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için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çevirileri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anlaşılır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net </a:t>
            </a:r>
            <a:r>
              <a:rPr lang="en-US" i="1" dirty="0" err="1" smtClean="0">
                <a:solidFill>
                  <a:srgbClr val="0070C0"/>
                </a:solidFill>
              </a:rPr>
              <a:t>olmalıdır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İnşaat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mimarlık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yapı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sektöründe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sürekli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yeni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ürünler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yeni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malzemeler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bunlar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için</a:t>
            </a:r>
            <a:r>
              <a:rPr lang="en-US" i="1" dirty="0" smtClean="0">
                <a:solidFill>
                  <a:srgbClr val="0070C0"/>
                </a:solidFill>
              </a:rPr>
              <a:t> de </a:t>
            </a:r>
            <a:r>
              <a:rPr lang="en-US" i="1" dirty="0" err="1" smtClean="0">
                <a:solidFill>
                  <a:srgbClr val="0070C0"/>
                </a:solidFill>
              </a:rPr>
              <a:t>yeni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terminolojiler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ortaya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çıkmaktadır</a:t>
            </a:r>
            <a:r>
              <a:rPr lang="en-US" i="1" dirty="0" smtClean="0">
                <a:solidFill>
                  <a:srgbClr val="0070C0"/>
                </a:solidFill>
              </a:rPr>
              <a:t>. Bu </a:t>
            </a:r>
            <a:r>
              <a:rPr lang="en-US" i="1" dirty="0" err="1" smtClean="0">
                <a:solidFill>
                  <a:srgbClr val="0070C0"/>
                </a:solidFill>
              </a:rPr>
              <a:t>konuda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uzmanlaşacak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çevirmenlerin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yeni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terminoloji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üretebilme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özelliğinin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yüksek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olması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gerekir</a:t>
            </a:r>
            <a:r>
              <a:rPr lang="en-US" i="1" dirty="0" smtClean="0">
                <a:solidFill>
                  <a:srgbClr val="0070C0"/>
                </a:solidFill>
              </a:rPr>
              <a:t>. Bu </a:t>
            </a:r>
            <a:r>
              <a:rPr lang="en-US" i="1" dirty="0" err="1" smtClean="0">
                <a:solidFill>
                  <a:srgbClr val="0070C0"/>
                </a:solidFill>
              </a:rPr>
              <a:t>alandaki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çeviriler</a:t>
            </a:r>
            <a:r>
              <a:rPr lang="en-US" i="1" dirty="0" smtClean="0">
                <a:solidFill>
                  <a:srgbClr val="0070C0"/>
                </a:solidFill>
              </a:rPr>
              <a:t>; </a:t>
            </a:r>
            <a:r>
              <a:rPr lang="en-US" i="1" dirty="0" err="1" smtClean="0">
                <a:solidFill>
                  <a:srgbClr val="0070C0"/>
                </a:solidFill>
              </a:rPr>
              <a:t>pazarlama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reklam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broşürleri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teknik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idari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şartnameler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ihaleler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inşaat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konulu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teknik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kılavuzlar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elektrik-elektronik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makine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servis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bakım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kitapçıkları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mühendislik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eğitim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materyalleri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ruhsatlandırmalar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yapı-denetim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raporları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yapı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kurulum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sistemleri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şantiye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kuralları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uluslararası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inşaat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kongre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fuar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bakım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kılavuzları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fizibilite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raporları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ürün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tanıtım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kitapçıkları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makine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cihazların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katalogları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mühendislik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eğitim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materyalleri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işçi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alet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emniyet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kitapçıklarıdır</a:t>
            </a:r>
            <a:r>
              <a:rPr lang="en-US" i="1" dirty="0" smtClean="0"/>
              <a:t>.</a:t>
            </a:r>
            <a:endParaRPr lang="ru-RU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b="1" i="1" dirty="0" smtClean="0">
                <a:solidFill>
                  <a:srgbClr val="0070C0"/>
                </a:solidFill>
              </a:rPr>
              <a:t>9- </a:t>
            </a:r>
            <a:r>
              <a:rPr lang="en-US" b="1" i="1" dirty="0" err="1" smtClean="0">
                <a:solidFill>
                  <a:srgbClr val="0070C0"/>
                </a:solidFill>
              </a:rPr>
              <a:t>Kozmetik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Çevirisi</a:t>
            </a:r>
            <a:r>
              <a:rPr lang="en-US" b="1" i="1" dirty="0" smtClean="0">
                <a:solidFill>
                  <a:srgbClr val="0070C0"/>
                </a:solidFill>
              </a:rPr>
              <a:t>: </a:t>
            </a:r>
            <a:endParaRPr lang="tr-TR" b="1" i="1" dirty="0" smtClean="0">
              <a:solidFill>
                <a:srgbClr val="0070C0"/>
              </a:solidFill>
            </a:endParaRPr>
          </a:p>
          <a:p>
            <a:pPr algn="just"/>
            <a:r>
              <a:rPr lang="en-US" sz="3100" i="1" dirty="0" err="1" smtClean="0">
                <a:solidFill>
                  <a:srgbClr val="0070C0"/>
                </a:solidFill>
              </a:rPr>
              <a:t>Insanlar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sağlık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ve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güzellik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konusuna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büyük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önem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verirler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bu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yüzden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kozmetik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ithalat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ve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ihracatı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oldukça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fazla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yapılmaktadır</a:t>
            </a:r>
            <a:r>
              <a:rPr lang="en-US" sz="3100" i="1" dirty="0" smtClean="0">
                <a:solidFill>
                  <a:srgbClr val="0070C0"/>
                </a:solidFill>
              </a:rPr>
              <a:t>. </a:t>
            </a:r>
            <a:r>
              <a:rPr lang="en-US" sz="3100" i="1" dirty="0" err="1" smtClean="0">
                <a:solidFill>
                  <a:srgbClr val="0070C0"/>
                </a:solidFill>
              </a:rPr>
              <a:t>Kozmetik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sektörü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Türkiye</a:t>
            </a:r>
            <a:r>
              <a:rPr lang="en-US" sz="3100" i="1" dirty="0" smtClean="0">
                <a:solidFill>
                  <a:srgbClr val="0070C0"/>
                </a:solidFill>
              </a:rPr>
              <a:t>' </a:t>
            </a:r>
            <a:r>
              <a:rPr lang="en-US" sz="3100" i="1" dirty="0" err="1" smtClean="0">
                <a:solidFill>
                  <a:srgbClr val="0070C0"/>
                </a:solidFill>
              </a:rPr>
              <a:t>iyi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bir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pazar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payı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yakalamış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alandır</a:t>
            </a:r>
            <a:r>
              <a:rPr lang="en-US" sz="3100" i="1" dirty="0" smtClean="0">
                <a:solidFill>
                  <a:srgbClr val="0070C0"/>
                </a:solidFill>
              </a:rPr>
              <a:t>. Bu </a:t>
            </a:r>
            <a:r>
              <a:rPr lang="en-US" sz="3100" i="1" dirty="0" err="1" smtClean="0">
                <a:solidFill>
                  <a:srgbClr val="0070C0"/>
                </a:solidFill>
              </a:rPr>
              <a:t>alanın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jargonuna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ve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terminolojisine</a:t>
            </a:r>
            <a:r>
              <a:rPr lang="en-US" sz="3100" i="1" dirty="0" smtClean="0">
                <a:solidFill>
                  <a:srgbClr val="0070C0"/>
                </a:solidFill>
              </a:rPr>
              <a:t> hakim </a:t>
            </a:r>
            <a:r>
              <a:rPr lang="en-US" sz="3100" i="1" dirty="0" err="1" smtClean="0">
                <a:solidFill>
                  <a:srgbClr val="0070C0"/>
                </a:solidFill>
              </a:rPr>
              <a:t>profesyonel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çevirmenler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tarafindan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çevrilmelidir</a:t>
            </a:r>
            <a:r>
              <a:rPr lang="en-US" sz="3100" i="1" dirty="0" smtClean="0">
                <a:solidFill>
                  <a:srgbClr val="0070C0"/>
                </a:solidFill>
              </a:rPr>
              <a:t>. </a:t>
            </a:r>
            <a:r>
              <a:rPr lang="en-US" sz="3100" i="1" dirty="0" err="1" smtClean="0">
                <a:solidFill>
                  <a:srgbClr val="0070C0"/>
                </a:solidFill>
              </a:rPr>
              <a:t>Çevirileri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yalın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ve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anlaşılır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bir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dilde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olmalıdır</a:t>
            </a:r>
            <a:r>
              <a:rPr lang="en-US" sz="3100" i="1" dirty="0" smtClean="0">
                <a:solidFill>
                  <a:srgbClr val="0070C0"/>
                </a:solidFill>
              </a:rPr>
              <a:t>. Bu </a:t>
            </a:r>
            <a:r>
              <a:rPr lang="en-US" sz="3100" i="1" dirty="0" err="1" smtClean="0">
                <a:solidFill>
                  <a:srgbClr val="0070C0"/>
                </a:solidFill>
              </a:rPr>
              <a:t>çeviriler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sadece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makyaj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malzemelerinden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ibaret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değildir</a:t>
            </a:r>
            <a:r>
              <a:rPr lang="en-US" sz="3100" i="1" dirty="0" smtClean="0">
                <a:solidFill>
                  <a:srgbClr val="0070C0"/>
                </a:solidFill>
              </a:rPr>
              <a:t>. Bu </a:t>
            </a:r>
            <a:r>
              <a:rPr lang="en-US" sz="3100" i="1" dirty="0" err="1" smtClean="0">
                <a:solidFill>
                  <a:srgbClr val="0070C0"/>
                </a:solidFill>
              </a:rPr>
              <a:t>alan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çevirisinde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çok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küçük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anlam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farklılıklarının</a:t>
            </a:r>
            <a:r>
              <a:rPr lang="en-US" sz="3100" i="1" dirty="0" smtClean="0">
                <a:solidFill>
                  <a:srgbClr val="0070C0"/>
                </a:solidFill>
              </a:rPr>
              <a:t> bile </a:t>
            </a:r>
            <a:r>
              <a:rPr lang="en-US" sz="3100" i="1" dirty="0" err="1" smtClean="0">
                <a:solidFill>
                  <a:srgbClr val="0070C0"/>
                </a:solidFill>
              </a:rPr>
              <a:t>çok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büyük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önemi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vardır</a:t>
            </a:r>
            <a:r>
              <a:rPr lang="en-US" sz="3100" i="1" dirty="0" smtClean="0">
                <a:solidFill>
                  <a:srgbClr val="0070C0"/>
                </a:solidFill>
              </a:rPr>
              <a:t>. O </a:t>
            </a:r>
            <a:r>
              <a:rPr lang="en-US" sz="3100" i="1" dirty="0" err="1" smtClean="0">
                <a:solidFill>
                  <a:srgbClr val="0070C0"/>
                </a:solidFill>
              </a:rPr>
              <a:t>yüzden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bu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alanda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çok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büyük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deneyimlere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sahip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çevirmenlerle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çalışılması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çok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önemli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bir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konudur</a:t>
            </a:r>
            <a:r>
              <a:rPr lang="en-US" sz="3100" i="1" dirty="0" smtClean="0">
                <a:solidFill>
                  <a:srgbClr val="0070C0"/>
                </a:solidFill>
              </a:rPr>
              <a:t>. </a:t>
            </a:r>
            <a:r>
              <a:rPr lang="en-US" sz="3100" i="1" dirty="0" err="1" smtClean="0">
                <a:solidFill>
                  <a:srgbClr val="0070C0"/>
                </a:solidFill>
              </a:rPr>
              <a:t>Bir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ürünün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ufacık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bir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bölümünün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yanlış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tercüme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edilmesi</a:t>
            </a:r>
            <a:r>
              <a:rPr lang="en-US" sz="3100" i="1" dirty="0" smtClean="0">
                <a:solidFill>
                  <a:srgbClr val="0070C0"/>
                </a:solidFill>
              </a:rPr>
              <a:t> o </a:t>
            </a:r>
            <a:r>
              <a:rPr lang="en-US" sz="3100" i="1" dirty="0" err="1" smtClean="0">
                <a:solidFill>
                  <a:srgbClr val="0070C0"/>
                </a:solidFill>
              </a:rPr>
              <a:t>ürünü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kullanan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kişilerin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ciltlerinde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ciddi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hasarlara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yol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açabilir</a:t>
            </a:r>
            <a:r>
              <a:rPr lang="en-US" sz="3100" i="1" dirty="0" smtClean="0">
                <a:solidFill>
                  <a:srgbClr val="0070C0"/>
                </a:solidFill>
              </a:rPr>
              <a:t>. Bu </a:t>
            </a:r>
            <a:r>
              <a:rPr lang="en-US" sz="3100" i="1" dirty="0" err="1" smtClean="0">
                <a:solidFill>
                  <a:srgbClr val="0070C0"/>
                </a:solidFill>
              </a:rPr>
              <a:t>nedenle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bu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alanın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jargonuna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ve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dahi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terminolojisine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yüksek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perdede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hâkim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olmak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gerekmektedir</a:t>
            </a:r>
            <a:r>
              <a:rPr lang="en-US" sz="3100" i="1" dirty="0" smtClean="0">
                <a:solidFill>
                  <a:srgbClr val="0070C0"/>
                </a:solidFill>
              </a:rPr>
              <a:t>. Alana </a:t>
            </a:r>
            <a:r>
              <a:rPr lang="en-US" sz="3100" i="1" dirty="0" err="1" smtClean="0">
                <a:solidFill>
                  <a:srgbClr val="0070C0"/>
                </a:solidFill>
              </a:rPr>
              <a:t>yönelik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tercüme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hizmetlerimiz</a:t>
            </a:r>
            <a:r>
              <a:rPr lang="en-US" sz="3100" i="1" dirty="0" smtClean="0">
                <a:solidFill>
                  <a:srgbClr val="0070C0"/>
                </a:solidFill>
              </a:rPr>
              <a:t>: </a:t>
            </a:r>
            <a:r>
              <a:rPr lang="en-US" sz="3100" i="1" dirty="0" err="1" smtClean="0">
                <a:solidFill>
                  <a:srgbClr val="0070C0"/>
                </a:solidFill>
              </a:rPr>
              <a:t>Firmanın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tanıtım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broşürleri</a:t>
            </a:r>
            <a:r>
              <a:rPr lang="en-US" sz="3100" i="1" dirty="0" smtClean="0">
                <a:solidFill>
                  <a:srgbClr val="0070C0"/>
                </a:solidFill>
              </a:rPr>
              <a:t>, </a:t>
            </a:r>
            <a:r>
              <a:rPr lang="en-US" sz="3100" i="1" dirty="0" err="1" smtClean="0">
                <a:solidFill>
                  <a:srgbClr val="0070C0"/>
                </a:solidFill>
              </a:rPr>
              <a:t>resmi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evrakları</a:t>
            </a:r>
            <a:r>
              <a:rPr lang="en-US" sz="3100" i="1" dirty="0" smtClean="0">
                <a:solidFill>
                  <a:srgbClr val="0070C0"/>
                </a:solidFill>
              </a:rPr>
              <a:t>, </a:t>
            </a:r>
            <a:r>
              <a:rPr lang="en-US" sz="3100" i="1" dirty="0" err="1" smtClean="0">
                <a:solidFill>
                  <a:srgbClr val="0070C0"/>
                </a:solidFill>
              </a:rPr>
              <a:t>kozmetik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konulu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çevirileri</a:t>
            </a:r>
            <a:r>
              <a:rPr lang="en-US" sz="3100" i="1" dirty="0" smtClean="0">
                <a:solidFill>
                  <a:srgbClr val="0070C0"/>
                </a:solidFill>
              </a:rPr>
              <a:t>, </a:t>
            </a:r>
            <a:r>
              <a:rPr lang="en-US" sz="3100" i="1" dirty="0" err="1" smtClean="0">
                <a:solidFill>
                  <a:srgbClr val="0070C0"/>
                </a:solidFill>
              </a:rPr>
              <a:t>içerik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yazıları</a:t>
            </a:r>
            <a:r>
              <a:rPr lang="en-US" sz="3100" i="1" dirty="0" smtClean="0">
                <a:solidFill>
                  <a:srgbClr val="0070C0"/>
                </a:solidFill>
              </a:rPr>
              <a:t>, </a:t>
            </a:r>
            <a:r>
              <a:rPr lang="en-US" sz="3100" i="1" dirty="0" err="1" smtClean="0">
                <a:solidFill>
                  <a:srgbClr val="0070C0"/>
                </a:solidFill>
              </a:rPr>
              <a:t>etiketler</a:t>
            </a:r>
            <a:r>
              <a:rPr lang="en-US" sz="3100" i="1" dirty="0" smtClean="0">
                <a:solidFill>
                  <a:srgbClr val="0070C0"/>
                </a:solidFill>
              </a:rPr>
              <a:t>, </a:t>
            </a:r>
            <a:r>
              <a:rPr lang="en-US" sz="3100" i="1" dirty="0" err="1" smtClean="0">
                <a:solidFill>
                  <a:srgbClr val="0070C0"/>
                </a:solidFill>
              </a:rPr>
              <a:t>reklam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yazıları</a:t>
            </a:r>
            <a:r>
              <a:rPr lang="en-US" sz="3100" i="1" dirty="0" smtClean="0">
                <a:solidFill>
                  <a:srgbClr val="0070C0"/>
                </a:solidFill>
              </a:rPr>
              <a:t>, </a:t>
            </a:r>
            <a:r>
              <a:rPr lang="en-US" sz="3100" i="1" dirty="0" err="1" smtClean="0">
                <a:solidFill>
                  <a:srgbClr val="0070C0"/>
                </a:solidFill>
              </a:rPr>
              <a:t>uygunluk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belgeleri</a:t>
            </a:r>
            <a:r>
              <a:rPr lang="en-US" sz="3100" i="1" dirty="0" smtClean="0">
                <a:solidFill>
                  <a:srgbClr val="0070C0"/>
                </a:solidFill>
              </a:rPr>
              <a:t>, </a:t>
            </a:r>
            <a:r>
              <a:rPr lang="en-US" sz="3100" i="1" dirty="0" err="1" smtClean="0">
                <a:solidFill>
                  <a:srgbClr val="0070C0"/>
                </a:solidFill>
              </a:rPr>
              <a:t>kozmetik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konulu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kongre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bildirileri</a:t>
            </a:r>
            <a:r>
              <a:rPr lang="en-US" sz="3100" i="1" dirty="0" smtClean="0">
                <a:solidFill>
                  <a:srgbClr val="0070C0"/>
                </a:solidFill>
              </a:rPr>
              <a:t>, </a:t>
            </a:r>
            <a:r>
              <a:rPr lang="en-US" sz="3100" i="1" dirty="0" err="1" smtClean="0">
                <a:solidFill>
                  <a:srgbClr val="0070C0"/>
                </a:solidFill>
              </a:rPr>
              <a:t>özel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terminoloji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gerektiren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kozmetik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konulu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yazılar</a:t>
            </a:r>
            <a:r>
              <a:rPr lang="en-US" sz="3100" i="1" dirty="0" smtClean="0">
                <a:solidFill>
                  <a:srgbClr val="0070C0"/>
                </a:solidFill>
              </a:rPr>
              <a:t>, </a:t>
            </a:r>
            <a:r>
              <a:rPr lang="en-US" sz="3100" i="1" dirty="0" err="1" smtClean="0">
                <a:solidFill>
                  <a:srgbClr val="0070C0"/>
                </a:solidFill>
              </a:rPr>
              <a:t>uluslararası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kozmetik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fuar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tanıtımları</a:t>
            </a:r>
            <a:r>
              <a:rPr lang="en-US" sz="3100" i="1" dirty="0" smtClean="0">
                <a:solidFill>
                  <a:srgbClr val="0070C0"/>
                </a:solidFill>
              </a:rPr>
              <a:t>, </a:t>
            </a:r>
            <a:r>
              <a:rPr lang="en-US" sz="3100" i="1" dirty="0" err="1" smtClean="0">
                <a:solidFill>
                  <a:srgbClr val="0070C0"/>
                </a:solidFill>
              </a:rPr>
              <a:t>ihraç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edilecek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tüm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ürünlerde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bulunması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zorunlu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olan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kozmetik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üreten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işletmeler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için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üretim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izni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işlemleri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için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gerekli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belgelerin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çevirileri</a:t>
            </a:r>
            <a:r>
              <a:rPr lang="en-US" sz="3100" i="1" dirty="0" smtClean="0">
                <a:solidFill>
                  <a:srgbClr val="0070C0"/>
                </a:solidFill>
              </a:rPr>
              <a:t>, </a:t>
            </a:r>
            <a:r>
              <a:rPr lang="en-US" sz="3100" i="1" dirty="0" err="1" smtClean="0">
                <a:solidFill>
                  <a:srgbClr val="0070C0"/>
                </a:solidFill>
              </a:rPr>
              <a:t>kozmetik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üreten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işletmelerin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resmi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kurumlardan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almaları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zorunlu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olan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iş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yeri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açma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ve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çalışma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ruhsatı</a:t>
            </a:r>
            <a:r>
              <a:rPr lang="en-US" sz="3100" i="1" dirty="0" smtClean="0">
                <a:solidFill>
                  <a:srgbClr val="0070C0"/>
                </a:solidFill>
              </a:rPr>
              <a:t>, </a:t>
            </a:r>
            <a:r>
              <a:rPr lang="en-US" sz="3100" i="1" dirty="0" err="1" smtClean="0">
                <a:solidFill>
                  <a:srgbClr val="0070C0"/>
                </a:solidFill>
              </a:rPr>
              <a:t>çalışma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izni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ve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kozmetik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sicili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belgeleri</a:t>
            </a:r>
            <a:r>
              <a:rPr lang="en-US" sz="3100" i="1" dirty="0" smtClean="0">
                <a:solidFill>
                  <a:srgbClr val="0070C0"/>
                </a:solidFill>
              </a:rPr>
              <a:t>, </a:t>
            </a:r>
            <a:r>
              <a:rPr lang="en-US" sz="3100" i="1" dirty="0" err="1" smtClean="0">
                <a:solidFill>
                  <a:srgbClr val="0070C0"/>
                </a:solidFill>
              </a:rPr>
              <a:t>üretime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başlamadan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önce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imal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edecekleri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bileşimleri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ve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markaları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farklı</a:t>
            </a:r>
            <a:r>
              <a:rPr lang="en-US" sz="3100" i="1" dirty="0" smtClean="0">
                <a:solidFill>
                  <a:srgbClr val="0070C0"/>
                </a:solidFill>
              </a:rPr>
              <a:t> her </a:t>
            </a:r>
            <a:r>
              <a:rPr lang="en-US" sz="3100" i="1" dirty="0" err="1" smtClean="0">
                <a:solidFill>
                  <a:srgbClr val="0070C0"/>
                </a:solidFill>
              </a:rPr>
              <a:t>ürünü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tescil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ettirerek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alabildikleri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üretim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izinlerinin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çevirileri</a:t>
            </a:r>
            <a:r>
              <a:rPr lang="en-US" sz="3100" i="1" dirty="0" smtClean="0">
                <a:solidFill>
                  <a:srgbClr val="0070C0"/>
                </a:solidFill>
              </a:rPr>
              <a:t>, </a:t>
            </a:r>
            <a:r>
              <a:rPr lang="en-US" sz="3100" i="1" dirty="0" err="1" smtClean="0">
                <a:solidFill>
                  <a:srgbClr val="0070C0"/>
                </a:solidFill>
              </a:rPr>
              <a:t>kozmetik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üretim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sertifikası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dilekçeleri</a:t>
            </a:r>
            <a:r>
              <a:rPr lang="en-US" sz="3100" i="1" dirty="0" smtClean="0">
                <a:solidFill>
                  <a:srgbClr val="0070C0"/>
                </a:solidFill>
              </a:rPr>
              <a:t>, </a:t>
            </a:r>
            <a:r>
              <a:rPr lang="en-US" sz="3100" i="1" dirty="0" err="1" smtClean="0">
                <a:solidFill>
                  <a:srgbClr val="0070C0"/>
                </a:solidFill>
              </a:rPr>
              <a:t>Kozmetik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Sicil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Belgesi'nin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noter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onaylı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sureti</a:t>
            </a:r>
            <a:r>
              <a:rPr lang="en-US" sz="3100" i="1" dirty="0" smtClean="0">
                <a:solidFill>
                  <a:srgbClr val="0070C0"/>
                </a:solidFill>
              </a:rPr>
              <a:t>, </a:t>
            </a:r>
            <a:r>
              <a:rPr lang="en-US" sz="3100" i="1" dirty="0" err="1" smtClean="0">
                <a:solidFill>
                  <a:srgbClr val="0070C0"/>
                </a:solidFill>
              </a:rPr>
              <a:t>sorumlu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yöneticinin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noter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onaylı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sözleşmesi</a:t>
            </a:r>
            <a:r>
              <a:rPr lang="en-US" sz="3100" i="1" dirty="0" smtClean="0">
                <a:solidFill>
                  <a:srgbClr val="0070C0"/>
                </a:solidFill>
              </a:rPr>
              <a:t>, </a:t>
            </a:r>
            <a:r>
              <a:rPr lang="en-US" sz="3100" i="1" dirty="0" err="1" smtClean="0">
                <a:solidFill>
                  <a:srgbClr val="0070C0"/>
                </a:solidFill>
              </a:rPr>
              <a:t>noter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onaylı</a:t>
            </a:r>
            <a:r>
              <a:rPr lang="en-US" sz="3100" i="1" dirty="0" smtClean="0">
                <a:solidFill>
                  <a:srgbClr val="0070C0"/>
                </a:solidFill>
              </a:rPr>
              <a:t> diploma </a:t>
            </a:r>
            <a:r>
              <a:rPr lang="en-US" sz="3100" i="1" dirty="0" err="1" smtClean="0">
                <a:solidFill>
                  <a:srgbClr val="0070C0"/>
                </a:solidFill>
              </a:rPr>
              <a:t>örneği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ve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iş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yerinde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sorumlu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yönetici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olarak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çalıştığına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dair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meslek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odasından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alacağı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belgelerin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çevirisi</a:t>
            </a:r>
            <a:r>
              <a:rPr lang="en-US" sz="3100" i="1" dirty="0" smtClean="0">
                <a:solidFill>
                  <a:srgbClr val="0070C0"/>
                </a:solidFill>
              </a:rPr>
              <a:t>, </a:t>
            </a:r>
            <a:r>
              <a:rPr lang="en-US" sz="3100" i="1" dirty="0" err="1" smtClean="0">
                <a:solidFill>
                  <a:srgbClr val="0070C0"/>
                </a:solidFill>
              </a:rPr>
              <a:t>marka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tescil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belgesi</a:t>
            </a:r>
            <a:r>
              <a:rPr lang="en-US" sz="3100" i="1" dirty="0" smtClean="0">
                <a:solidFill>
                  <a:srgbClr val="0070C0"/>
                </a:solidFill>
              </a:rPr>
              <a:t>, </a:t>
            </a:r>
            <a:r>
              <a:rPr lang="en-US" sz="3100" i="1" dirty="0" err="1" smtClean="0">
                <a:solidFill>
                  <a:srgbClr val="0070C0"/>
                </a:solidFill>
              </a:rPr>
              <a:t>ürün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tescil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belgesi</a:t>
            </a:r>
            <a:r>
              <a:rPr lang="en-US" sz="3100" i="1" dirty="0" smtClean="0">
                <a:solidFill>
                  <a:srgbClr val="0070C0"/>
                </a:solidFill>
              </a:rPr>
              <a:t>, </a:t>
            </a:r>
            <a:r>
              <a:rPr lang="en-US" sz="3100" i="1" dirty="0" err="1" smtClean="0">
                <a:solidFill>
                  <a:srgbClr val="0070C0"/>
                </a:solidFill>
              </a:rPr>
              <a:t>firmanın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onay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için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Türk</a:t>
            </a:r>
            <a:r>
              <a:rPr lang="en-US" sz="3100" i="1" dirty="0" smtClean="0">
                <a:solidFill>
                  <a:srgbClr val="0070C0"/>
                </a:solidFill>
              </a:rPr>
              <a:t> Patent </a:t>
            </a:r>
            <a:r>
              <a:rPr lang="en-US" sz="3100" i="1" dirty="0" err="1" smtClean="0">
                <a:solidFill>
                  <a:srgbClr val="0070C0"/>
                </a:solidFill>
              </a:rPr>
              <a:t>Enstitüsü'ne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başvurduğuna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dair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belge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ve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emtia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listesi</a:t>
            </a:r>
            <a:r>
              <a:rPr lang="en-US" sz="3100" i="1" dirty="0" smtClean="0">
                <a:solidFill>
                  <a:srgbClr val="0070C0"/>
                </a:solidFill>
              </a:rPr>
              <a:t>, </a:t>
            </a:r>
            <a:r>
              <a:rPr lang="en-US" sz="3100" i="1" dirty="0" err="1" smtClean="0">
                <a:solidFill>
                  <a:srgbClr val="0070C0"/>
                </a:solidFill>
              </a:rPr>
              <a:t>beyannameleri</a:t>
            </a:r>
            <a:r>
              <a:rPr lang="en-US" sz="3100" i="1" dirty="0" smtClean="0">
                <a:solidFill>
                  <a:srgbClr val="0070C0"/>
                </a:solidFill>
              </a:rPr>
              <a:t>, </a:t>
            </a:r>
            <a:r>
              <a:rPr lang="en-US" sz="3100" i="1" dirty="0" err="1" smtClean="0">
                <a:solidFill>
                  <a:srgbClr val="0070C0"/>
                </a:solidFill>
              </a:rPr>
              <a:t>Türk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Kodeksine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uygun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etiket</a:t>
            </a:r>
            <a:r>
              <a:rPr lang="en-US" sz="3100" i="1" dirty="0" smtClean="0">
                <a:solidFill>
                  <a:srgbClr val="0070C0"/>
                </a:solidFill>
              </a:rPr>
              <a:t> </a:t>
            </a:r>
            <a:r>
              <a:rPr lang="en-US" sz="3100" i="1" dirty="0" err="1" smtClean="0">
                <a:solidFill>
                  <a:srgbClr val="0070C0"/>
                </a:solidFill>
              </a:rPr>
              <a:t>örnekleri</a:t>
            </a:r>
            <a:r>
              <a:rPr lang="en-US" sz="3100" i="1" dirty="0" smtClean="0">
                <a:solidFill>
                  <a:srgbClr val="0070C0"/>
                </a:solidFill>
              </a:rPr>
              <a:t>.</a:t>
            </a:r>
            <a:endParaRPr lang="ru-RU" sz="31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3000396"/>
          </a:xfrm>
        </p:spPr>
        <p:txBody>
          <a:bodyPr>
            <a:normAutofit fontScale="85000" lnSpcReduction="10000"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10- </a:t>
            </a:r>
            <a:r>
              <a:rPr lang="en-US" b="1" i="1" dirty="0" err="1" smtClean="0">
                <a:solidFill>
                  <a:srgbClr val="0070C0"/>
                </a:solidFill>
              </a:rPr>
              <a:t>Kimya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ve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İlgili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Endüstriler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Çevirisi</a:t>
            </a:r>
            <a:r>
              <a:rPr lang="en-US" b="1" i="1" dirty="0" smtClean="0">
                <a:solidFill>
                  <a:srgbClr val="0070C0"/>
                </a:solidFill>
              </a:rPr>
              <a:t>: </a:t>
            </a:r>
            <a:endParaRPr lang="tr-TR" b="1" i="1" dirty="0" smtClean="0">
              <a:solidFill>
                <a:srgbClr val="0070C0"/>
              </a:solidFill>
            </a:endParaRPr>
          </a:p>
          <a:p>
            <a:r>
              <a:rPr lang="en-US" sz="2600" i="1" dirty="0" err="1" smtClean="0">
                <a:solidFill>
                  <a:srgbClr val="0070C0"/>
                </a:solidFill>
              </a:rPr>
              <a:t>Dünya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çapında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geçerli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kimyasal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madde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kısıtlamaları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sebebi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ile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üretim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yapan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firmalar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ürünün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kimyasal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bilgisini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belirtmek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zorunda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kalmaktadırlar</a:t>
            </a:r>
            <a:r>
              <a:rPr lang="en-US" sz="2600" i="1" dirty="0" smtClean="0">
                <a:solidFill>
                  <a:srgbClr val="0070C0"/>
                </a:solidFill>
              </a:rPr>
              <a:t>. Bu </a:t>
            </a:r>
            <a:r>
              <a:rPr lang="en-US" sz="2600" i="1" dirty="0" err="1" smtClean="0">
                <a:solidFill>
                  <a:srgbClr val="0070C0"/>
                </a:solidFill>
              </a:rPr>
              <a:t>durumda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da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kimyasallarla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ilgili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dosyalarını</a:t>
            </a:r>
            <a:r>
              <a:rPr lang="en-US" sz="2600" i="1" dirty="0" smtClean="0">
                <a:solidFill>
                  <a:srgbClr val="0070C0"/>
                </a:solidFill>
              </a:rPr>
              <a:t>, </a:t>
            </a:r>
            <a:r>
              <a:rPr lang="en-US" sz="2600" i="1" dirty="0" err="1" smtClean="0">
                <a:solidFill>
                  <a:srgbClr val="0070C0"/>
                </a:solidFill>
              </a:rPr>
              <a:t>kalite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anlamında</a:t>
            </a:r>
            <a:r>
              <a:rPr lang="en-US" sz="2600" i="1" dirty="0" smtClean="0">
                <a:solidFill>
                  <a:srgbClr val="0070C0"/>
                </a:solidFill>
              </a:rPr>
              <a:t>, </a:t>
            </a:r>
            <a:r>
              <a:rPr lang="en-US" sz="2600" i="1" dirty="0" err="1" smtClean="0">
                <a:solidFill>
                  <a:srgbClr val="0070C0"/>
                </a:solidFill>
              </a:rPr>
              <a:t>dünya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standartlarına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uygun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terim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veri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tabanına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ve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uzman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kadroya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sahip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çeviri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firmalarına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yaptırmaları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gerekmektedir</a:t>
            </a:r>
            <a:r>
              <a:rPr lang="en-US" sz="2600" i="1" dirty="0" smtClean="0">
                <a:solidFill>
                  <a:srgbClr val="0070C0"/>
                </a:solidFill>
              </a:rPr>
              <a:t>. </a:t>
            </a:r>
            <a:r>
              <a:rPr lang="en-US" sz="2600" i="1" dirty="0" err="1" smtClean="0">
                <a:solidFill>
                  <a:srgbClr val="0070C0"/>
                </a:solidFill>
              </a:rPr>
              <a:t>Alanın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hassasiyetinin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farkında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olan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uzman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kadrolar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bu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çevirileri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oldukça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başarılı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bir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şekilde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gerçekleştirebilirler</a:t>
            </a:r>
            <a:r>
              <a:rPr lang="en-US" sz="2600" i="1" dirty="0" smtClean="0">
                <a:solidFill>
                  <a:srgbClr val="0070C0"/>
                </a:solidFill>
              </a:rPr>
              <a:t>. </a:t>
            </a:r>
            <a:endParaRPr lang="ru-RU" sz="2600" i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User\Downloads\chemistry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643314"/>
            <a:ext cx="2928910" cy="29289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3571876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err="1" smtClean="0">
                <a:solidFill>
                  <a:srgbClr val="0070C0"/>
                </a:solidFill>
              </a:rPr>
              <a:t>Kimya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alanında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genellikle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çevrilen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konular</a:t>
            </a:r>
            <a:r>
              <a:rPr lang="en-US" sz="2200" i="1" dirty="0" smtClean="0">
                <a:solidFill>
                  <a:srgbClr val="0070C0"/>
                </a:solidFill>
              </a:rPr>
              <a:t>; </a:t>
            </a:r>
            <a:r>
              <a:rPr lang="en-US" sz="2200" i="1" dirty="0" err="1" smtClean="0">
                <a:solidFill>
                  <a:srgbClr val="0070C0"/>
                </a:solidFill>
              </a:rPr>
              <a:t>güvenlik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bilgi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formları</a:t>
            </a:r>
            <a:r>
              <a:rPr lang="en-US" sz="2200" i="1" dirty="0" smtClean="0">
                <a:solidFill>
                  <a:srgbClr val="0070C0"/>
                </a:solidFill>
              </a:rPr>
              <a:t>, </a:t>
            </a:r>
            <a:r>
              <a:rPr lang="en-US" sz="2200" i="1" dirty="0" err="1" smtClean="0">
                <a:solidFill>
                  <a:srgbClr val="0070C0"/>
                </a:solidFill>
              </a:rPr>
              <a:t>maruz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kalma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senaryoları</a:t>
            </a:r>
            <a:r>
              <a:rPr lang="en-US" sz="2200" i="1" dirty="0" smtClean="0">
                <a:solidFill>
                  <a:srgbClr val="0070C0"/>
                </a:solidFill>
              </a:rPr>
              <a:t>, </a:t>
            </a:r>
            <a:r>
              <a:rPr lang="en-US" sz="2200" i="1" dirty="0" err="1" smtClean="0">
                <a:solidFill>
                  <a:srgbClr val="0070C0"/>
                </a:solidFill>
              </a:rPr>
              <a:t>malzeme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güvenlik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bilgi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formları</a:t>
            </a:r>
            <a:r>
              <a:rPr lang="en-US" sz="2200" i="1" dirty="0" smtClean="0">
                <a:solidFill>
                  <a:srgbClr val="0070C0"/>
                </a:solidFill>
              </a:rPr>
              <a:t>, </a:t>
            </a:r>
            <a:r>
              <a:rPr lang="en-US" sz="2200" i="1" dirty="0" err="1" smtClean="0">
                <a:solidFill>
                  <a:srgbClr val="0070C0"/>
                </a:solidFill>
              </a:rPr>
              <a:t>kimyasal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güvenlik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raporları</a:t>
            </a:r>
            <a:r>
              <a:rPr lang="en-US" sz="2200" i="1" dirty="0" smtClean="0">
                <a:solidFill>
                  <a:srgbClr val="0070C0"/>
                </a:solidFill>
              </a:rPr>
              <a:t>, </a:t>
            </a:r>
            <a:r>
              <a:rPr lang="en-US" sz="2200" i="1" dirty="0" err="1" smtClean="0">
                <a:solidFill>
                  <a:srgbClr val="0070C0"/>
                </a:solidFill>
              </a:rPr>
              <a:t>etiketler</a:t>
            </a:r>
            <a:r>
              <a:rPr lang="en-US" sz="2200" i="1" dirty="0" smtClean="0">
                <a:solidFill>
                  <a:srgbClr val="0070C0"/>
                </a:solidFill>
              </a:rPr>
              <a:t>, </a:t>
            </a:r>
            <a:r>
              <a:rPr lang="en-US" sz="2200" i="1" dirty="0" err="1" smtClean="0">
                <a:solidFill>
                  <a:srgbClr val="0070C0"/>
                </a:solidFill>
              </a:rPr>
              <a:t>ürünlerin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karakteristik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özelliklerinin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özeti</a:t>
            </a:r>
            <a:r>
              <a:rPr lang="en-US" sz="2200" i="1" dirty="0" smtClean="0">
                <a:solidFill>
                  <a:srgbClr val="0070C0"/>
                </a:solidFill>
              </a:rPr>
              <a:t>, </a:t>
            </a:r>
            <a:r>
              <a:rPr lang="en-US" sz="2200" i="1" dirty="0" err="1" smtClean="0">
                <a:solidFill>
                  <a:srgbClr val="0070C0"/>
                </a:solidFill>
              </a:rPr>
              <a:t>kimyasallarla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ve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kimya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ile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ilgili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düzenlemelerle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alakalı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dosyalardır</a:t>
            </a:r>
            <a:r>
              <a:rPr lang="en-US" sz="2200" i="1" dirty="0" smtClean="0">
                <a:solidFill>
                  <a:srgbClr val="0070C0"/>
                </a:solidFill>
              </a:rPr>
              <a:t>.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471490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i="1" dirty="0" smtClean="0">
                <a:solidFill>
                  <a:srgbClr val="0070C0"/>
                </a:solidFill>
              </a:rPr>
              <a:t>11- </a:t>
            </a:r>
            <a:r>
              <a:rPr lang="en-US" b="1" i="1" dirty="0" err="1" smtClean="0">
                <a:solidFill>
                  <a:srgbClr val="0070C0"/>
                </a:solidFill>
              </a:rPr>
              <a:t>Elektrik</a:t>
            </a:r>
            <a:r>
              <a:rPr lang="en-US" b="1" i="1" dirty="0" smtClean="0">
                <a:solidFill>
                  <a:srgbClr val="0070C0"/>
                </a:solidFill>
              </a:rPr>
              <a:t> &amp; </a:t>
            </a:r>
            <a:r>
              <a:rPr lang="en-US" b="1" i="1" dirty="0" err="1" smtClean="0">
                <a:solidFill>
                  <a:srgbClr val="0070C0"/>
                </a:solidFill>
              </a:rPr>
              <a:t>Elektronik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Çevirisi</a:t>
            </a:r>
            <a:r>
              <a:rPr lang="en-US" b="1" i="1" dirty="0" smtClean="0">
                <a:solidFill>
                  <a:srgbClr val="0070C0"/>
                </a:solidFill>
              </a:rPr>
              <a:t>: </a:t>
            </a:r>
            <a:r>
              <a:rPr lang="en-US" i="1" dirty="0" err="1" smtClean="0">
                <a:solidFill>
                  <a:srgbClr val="0070C0"/>
                </a:solidFill>
              </a:rPr>
              <a:t>Çevirmen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elektrik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elektronik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alanındaki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terminolojiye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hâkim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olmalıdır</a:t>
            </a:r>
            <a:r>
              <a:rPr lang="en-US" i="1" dirty="0" smtClean="0">
                <a:solidFill>
                  <a:srgbClr val="0070C0"/>
                </a:solidFill>
              </a:rPr>
              <a:t>. Bu </a:t>
            </a:r>
            <a:r>
              <a:rPr lang="en-US" i="1" dirty="0" err="1" smtClean="0">
                <a:solidFill>
                  <a:srgbClr val="0070C0"/>
                </a:solidFill>
              </a:rPr>
              <a:t>alandan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uzman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kişiler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tarafından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yapılması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önemlidir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Açık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anlaşılır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dil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kullanılmalıdır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Yoruma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açık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çeviriler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değillerdir</a:t>
            </a:r>
            <a:r>
              <a:rPr lang="en-US" i="1" dirty="0" smtClean="0">
                <a:solidFill>
                  <a:srgbClr val="0070C0"/>
                </a:solidFill>
              </a:rPr>
              <a:t>. Bu </a:t>
            </a:r>
            <a:r>
              <a:rPr lang="en-US" i="1" dirty="0" err="1" smtClean="0">
                <a:solidFill>
                  <a:srgbClr val="0070C0"/>
                </a:solidFill>
              </a:rPr>
              <a:t>alandaki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çeviriler</a:t>
            </a:r>
            <a:r>
              <a:rPr lang="en-US" i="1" dirty="0" smtClean="0">
                <a:solidFill>
                  <a:srgbClr val="0070C0"/>
                </a:solidFill>
              </a:rPr>
              <a:t>; </a:t>
            </a:r>
            <a:r>
              <a:rPr lang="en-US" i="1" dirty="0" err="1" smtClean="0">
                <a:solidFill>
                  <a:srgbClr val="0070C0"/>
                </a:solidFill>
              </a:rPr>
              <a:t>elektrik-elektronik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sektöründeki</a:t>
            </a:r>
            <a:r>
              <a:rPr lang="en-US" i="1" dirty="0" smtClean="0">
                <a:solidFill>
                  <a:srgbClr val="0070C0"/>
                </a:solidFill>
              </a:rPr>
              <a:t> her </a:t>
            </a:r>
            <a:r>
              <a:rPr lang="en-US" i="1" dirty="0" err="1" smtClean="0">
                <a:solidFill>
                  <a:srgbClr val="0070C0"/>
                </a:solidFill>
              </a:rPr>
              <a:t>çeşit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metnin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çevirisi</a:t>
            </a:r>
            <a:r>
              <a:rPr lang="en-US" i="1" dirty="0" smtClean="0">
                <a:solidFill>
                  <a:srgbClr val="0070C0"/>
                </a:solidFill>
              </a:rPr>
              <a:t> (</a:t>
            </a:r>
            <a:r>
              <a:rPr lang="en-US" i="1" dirty="0" err="1" smtClean="0">
                <a:solidFill>
                  <a:srgbClr val="0070C0"/>
                </a:solidFill>
              </a:rPr>
              <a:t>tez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makale</a:t>
            </a:r>
            <a:r>
              <a:rPr lang="en-US" i="1" dirty="0" smtClean="0">
                <a:solidFill>
                  <a:srgbClr val="0070C0"/>
                </a:solidFill>
              </a:rPr>
              <a:t> vb.), </a:t>
            </a:r>
            <a:r>
              <a:rPr lang="en-US" i="1" dirty="0" err="1" smtClean="0">
                <a:solidFill>
                  <a:srgbClr val="0070C0"/>
                </a:solidFill>
              </a:rPr>
              <a:t>firmaların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yapım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onarım</a:t>
            </a:r>
            <a:r>
              <a:rPr lang="en-US" i="1" dirty="0" smtClean="0">
                <a:solidFill>
                  <a:srgbClr val="0070C0"/>
                </a:solidFill>
              </a:rPr>
              <a:t> alt </a:t>
            </a:r>
            <a:r>
              <a:rPr lang="en-US" i="1" dirty="0" err="1" smtClean="0">
                <a:solidFill>
                  <a:srgbClr val="0070C0"/>
                </a:solidFill>
              </a:rPr>
              <a:t>yapı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metinleri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reklam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metinleri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sözleşmeleri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kurulum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şemalarıdır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User\Downloads\ris_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786322"/>
            <a:ext cx="2189880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8742"/>
          </a:xfrm>
        </p:spPr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</a:rPr>
              <a:t>12- </a:t>
            </a:r>
            <a:r>
              <a:rPr lang="en-US" b="1" i="1" dirty="0" err="1" smtClean="0">
                <a:solidFill>
                  <a:srgbClr val="0070C0"/>
                </a:solidFill>
              </a:rPr>
              <a:t>Kaplama</a:t>
            </a:r>
            <a:r>
              <a:rPr lang="en-US" b="1" i="1" dirty="0" smtClean="0">
                <a:solidFill>
                  <a:srgbClr val="0070C0"/>
                </a:solidFill>
              </a:rPr>
              <a:t> &amp; </a:t>
            </a:r>
            <a:r>
              <a:rPr lang="en-US" b="1" i="1" dirty="0" err="1" smtClean="0">
                <a:solidFill>
                  <a:srgbClr val="0070C0"/>
                </a:solidFill>
              </a:rPr>
              <a:t>Boyama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Çevirisi</a:t>
            </a:r>
            <a:r>
              <a:rPr lang="en-US" b="1" i="1" dirty="0" smtClean="0">
                <a:solidFill>
                  <a:srgbClr val="0070C0"/>
                </a:solidFill>
              </a:rPr>
              <a:t>: </a:t>
            </a:r>
            <a:endParaRPr lang="tr-TR" b="1" i="1" dirty="0" smtClean="0">
              <a:solidFill>
                <a:srgbClr val="0070C0"/>
              </a:solidFill>
            </a:endParaRPr>
          </a:p>
          <a:p>
            <a:r>
              <a:rPr lang="en-US" i="1" dirty="0" smtClean="0">
                <a:solidFill>
                  <a:srgbClr val="0070C0"/>
                </a:solidFill>
              </a:rPr>
              <a:t>Bu </a:t>
            </a:r>
            <a:r>
              <a:rPr lang="en-US" i="1" dirty="0" err="1" smtClean="0">
                <a:solidFill>
                  <a:srgbClr val="0070C0"/>
                </a:solidFill>
              </a:rPr>
              <a:t>alana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yönelik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metinler</a:t>
            </a:r>
            <a:r>
              <a:rPr lang="en-US" i="1" dirty="0" smtClean="0">
                <a:solidFill>
                  <a:srgbClr val="0070C0"/>
                </a:solidFill>
              </a:rPr>
              <a:t> de </a:t>
            </a:r>
            <a:r>
              <a:rPr lang="en-US" i="1" dirty="0" err="1" smtClean="0">
                <a:solidFill>
                  <a:srgbClr val="0070C0"/>
                </a:solidFill>
              </a:rPr>
              <a:t>teknik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sınıfa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dâhil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olmakla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beraber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yalın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dille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çevrilmeli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yorum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katılmamalıdır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Mesajı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açık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şekilde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iletmek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önemlidir</a:t>
            </a:r>
            <a:r>
              <a:rPr lang="en-US" i="1" dirty="0" smtClean="0"/>
              <a:t>.</a:t>
            </a:r>
            <a:endParaRPr lang="ru-RU" i="1" dirty="0"/>
          </a:p>
        </p:txBody>
      </p:sp>
      <p:pic>
        <p:nvPicPr>
          <p:cNvPr id="6147" name="Picture 3" descr="C:\Users\User\Downloads\female-artist-at-easel-teaching-children-painting-with-palette-and-brushes-tiny-people-art-studio-open-art-classes-modern-arts-gallery-concept_335657-6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981250"/>
            <a:ext cx="5819774" cy="3876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2928958"/>
          </a:xfrm>
        </p:spPr>
        <p:txBody>
          <a:bodyPr>
            <a:normAutofit fontScale="85000" lnSpcReduction="10000"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13- </a:t>
            </a:r>
            <a:r>
              <a:rPr lang="en-US" b="1" i="1" dirty="0" err="1" smtClean="0">
                <a:solidFill>
                  <a:srgbClr val="0070C0"/>
                </a:solidFill>
              </a:rPr>
              <a:t>Bilgi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Teknolojileri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Çevirisi</a:t>
            </a:r>
            <a:r>
              <a:rPr lang="en-US" b="1" i="1" dirty="0" smtClean="0">
                <a:solidFill>
                  <a:srgbClr val="0070C0"/>
                </a:solidFill>
              </a:rPr>
              <a:t>: </a:t>
            </a:r>
            <a:endParaRPr lang="tr-TR" b="1" i="1" dirty="0" smtClean="0">
              <a:solidFill>
                <a:srgbClr val="0070C0"/>
              </a:solidFill>
            </a:endParaRPr>
          </a:p>
          <a:p>
            <a:r>
              <a:rPr lang="en-US" i="1" dirty="0" err="1" smtClean="0">
                <a:solidFill>
                  <a:srgbClr val="0070C0"/>
                </a:solidFill>
              </a:rPr>
              <a:t>Çağımızda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hızlı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biçimde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gelişen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günlük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hayatın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neredeyse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parçası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bilgi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teknolojileri</a:t>
            </a:r>
            <a:r>
              <a:rPr lang="en-US" i="1" dirty="0" smtClean="0">
                <a:solidFill>
                  <a:srgbClr val="0070C0"/>
                </a:solidFill>
              </a:rPr>
              <a:t>; </a:t>
            </a:r>
            <a:r>
              <a:rPr lang="en-US" i="1" dirty="0" err="1" smtClean="0">
                <a:solidFill>
                  <a:srgbClr val="0070C0"/>
                </a:solidFill>
              </a:rPr>
              <a:t>bilginin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üretilmesi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toplanması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biriktirilmesi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işlenmesi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yeniden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elde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edilmesi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yayılması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korunması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bunlara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yardımcı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araçlara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denir</a:t>
            </a:r>
            <a:r>
              <a:rPr lang="en-US" i="1" dirty="0" smtClean="0">
                <a:solidFill>
                  <a:srgbClr val="0070C0"/>
                </a:solidFill>
              </a:rPr>
              <a:t>. Bu </a:t>
            </a:r>
            <a:r>
              <a:rPr lang="en-US" i="1" dirty="0" err="1" smtClean="0">
                <a:solidFill>
                  <a:srgbClr val="0070C0"/>
                </a:solidFill>
              </a:rPr>
              <a:t>alanda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rekabet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halinde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firmaların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dünya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çapında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hizmet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sağlaması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için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çeviriye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ihtiyaçları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vardır</a:t>
            </a:r>
            <a:r>
              <a:rPr lang="en-US" i="1" dirty="0" smtClean="0"/>
              <a:t>. </a:t>
            </a:r>
            <a:endParaRPr lang="ru-RU" i="1" dirty="0"/>
          </a:p>
        </p:txBody>
      </p:sp>
      <p:pic>
        <p:nvPicPr>
          <p:cNvPr id="7170" name="Picture 2" descr="C:\Users\User\Downloads\flat-modern-information-technology-building-vector-illustration_115122-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500438"/>
            <a:ext cx="3357586" cy="33575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3441680"/>
            <a:ext cx="49292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 smtClean="0">
                <a:solidFill>
                  <a:srgbClr val="0070C0"/>
                </a:solidFill>
              </a:rPr>
              <a:t>Çevirmen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terminolojiye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hâkim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olmalıdır</a:t>
            </a:r>
            <a:r>
              <a:rPr lang="en-US" sz="2400" i="1" dirty="0" smtClean="0">
                <a:solidFill>
                  <a:srgbClr val="0070C0"/>
                </a:solidFill>
              </a:rPr>
              <a:t>, </a:t>
            </a:r>
            <a:r>
              <a:rPr lang="en-US" sz="2400" i="1" dirty="0" err="1" smtClean="0">
                <a:solidFill>
                  <a:srgbClr val="0070C0"/>
                </a:solidFill>
              </a:rPr>
              <a:t>çeviriler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anlaşılır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ve</a:t>
            </a:r>
            <a:r>
              <a:rPr lang="en-US" sz="2400" i="1" dirty="0" smtClean="0">
                <a:solidFill>
                  <a:srgbClr val="0070C0"/>
                </a:solidFill>
              </a:rPr>
              <a:t> net </a:t>
            </a:r>
            <a:r>
              <a:rPr lang="en-US" sz="2400" i="1" dirty="0" err="1" smtClean="0">
                <a:solidFill>
                  <a:srgbClr val="0070C0"/>
                </a:solidFill>
              </a:rPr>
              <a:t>olmalıdır</a:t>
            </a:r>
            <a:r>
              <a:rPr lang="en-US" sz="2400" i="1" dirty="0" smtClean="0">
                <a:solidFill>
                  <a:srgbClr val="0070C0"/>
                </a:solidFill>
              </a:rPr>
              <a:t>. Bu </a:t>
            </a:r>
            <a:r>
              <a:rPr lang="en-US" sz="2400" i="1" dirty="0" err="1" smtClean="0">
                <a:solidFill>
                  <a:srgbClr val="0070C0"/>
                </a:solidFill>
              </a:rPr>
              <a:t>alandaki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çeviriler</a:t>
            </a:r>
            <a:r>
              <a:rPr lang="en-US" sz="2400" i="1" dirty="0" smtClean="0">
                <a:solidFill>
                  <a:srgbClr val="0070C0"/>
                </a:solidFill>
              </a:rPr>
              <a:t>; </a:t>
            </a:r>
            <a:r>
              <a:rPr lang="en-US" sz="2400" i="1" dirty="0" err="1" smtClean="0">
                <a:solidFill>
                  <a:srgbClr val="0070C0"/>
                </a:solidFill>
              </a:rPr>
              <a:t>donanım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ürünleri</a:t>
            </a:r>
            <a:r>
              <a:rPr lang="en-US" sz="2400" i="1" dirty="0" smtClean="0">
                <a:solidFill>
                  <a:srgbClr val="0070C0"/>
                </a:solidFill>
              </a:rPr>
              <a:t>, </a:t>
            </a:r>
            <a:r>
              <a:rPr lang="en-US" sz="2400" i="1" dirty="0" err="1" smtClean="0">
                <a:solidFill>
                  <a:srgbClr val="0070C0"/>
                </a:solidFill>
              </a:rPr>
              <a:t>görüntü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işleme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yazılımları</a:t>
            </a:r>
            <a:r>
              <a:rPr lang="en-US" sz="2400" i="1" dirty="0" smtClean="0">
                <a:solidFill>
                  <a:srgbClr val="0070C0"/>
                </a:solidFill>
              </a:rPr>
              <a:t>, mail </a:t>
            </a:r>
            <a:r>
              <a:rPr lang="en-US" sz="2400" i="1" dirty="0" err="1" smtClean="0">
                <a:solidFill>
                  <a:srgbClr val="0070C0"/>
                </a:solidFill>
              </a:rPr>
              <a:t>çevirileri</a:t>
            </a:r>
            <a:r>
              <a:rPr lang="en-US" sz="2400" i="1" dirty="0" smtClean="0">
                <a:solidFill>
                  <a:srgbClr val="0070C0"/>
                </a:solidFill>
              </a:rPr>
              <a:t>, </a:t>
            </a:r>
            <a:r>
              <a:rPr lang="en-US" sz="2400" i="1" dirty="0" err="1" smtClean="0">
                <a:solidFill>
                  <a:srgbClr val="0070C0"/>
                </a:solidFill>
              </a:rPr>
              <a:t>ağ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ve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sistem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yönetimi</a:t>
            </a:r>
            <a:r>
              <a:rPr lang="en-US" sz="2400" i="1" dirty="0" smtClean="0">
                <a:solidFill>
                  <a:srgbClr val="0070C0"/>
                </a:solidFill>
              </a:rPr>
              <a:t>, </a:t>
            </a:r>
            <a:r>
              <a:rPr lang="en-US" sz="2400" i="1" dirty="0" err="1" smtClean="0">
                <a:solidFill>
                  <a:srgbClr val="0070C0"/>
                </a:solidFill>
              </a:rPr>
              <a:t>bilgisayar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destekli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tasarım</a:t>
            </a:r>
            <a:r>
              <a:rPr lang="en-US" sz="2400" i="1" dirty="0" smtClean="0">
                <a:solidFill>
                  <a:srgbClr val="0070C0"/>
                </a:solidFill>
              </a:rPr>
              <a:t>, </a:t>
            </a:r>
            <a:r>
              <a:rPr lang="en-US" sz="2400" i="1" dirty="0" err="1" smtClean="0">
                <a:solidFill>
                  <a:srgbClr val="0070C0"/>
                </a:solidFill>
              </a:rPr>
              <a:t>makinelerin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işlemlerin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kontrol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çevirileridir</a:t>
            </a:r>
            <a:r>
              <a:rPr lang="en-US" sz="2400" i="1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Teknik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Metin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Çevirisi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ownloads\teknik-ceviri-nedir-300x2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6500858" cy="470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3143272"/>
          </a:xfrm>
        </p:spPr>
        <p:txBody>
          <a:bodyPr>
            <a:normAutofit fontScale="85000" lnSpcReduction="10000"/>
          </a:bodyPr>
          <a:lstStyle/>
          <a:p>
            <a:r>
              <a:rPr lang="en-US" b="1" i="1" dirty="0" smtClean="0"/>
              <a:t>14- </a:t>
            </a:r>
            <a:r>
              <a:rPr lang="en-US" b="1" i="1" dirty="0" err="1" smtClean="0">
                <a:solidFill>
                  <a:srgbClr val="0070C0"/>
                </a:solidFill>
              </a:rPr>
              <a:t>Telekomünikasyon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Çevirisi</a:t>
            </a:r>
            <a:r>
              <a:rPr lang="en-US" b="1" i="1" dirty="0" smtClean="0">
                <a:solidFill>
                  <a:srgbClr val="0070C0"/>
                </a:solidFill>
              </a:rPr>
              <a:t>: </a:t>
            </a:r>
            <a:endParaRPr lang="tr-TR" b="1" i="1" dirty="0" smtClean="0">
              <a:solidFill>
                <a:srgbClr val="0070C0"/>
              </a:solidFill>
            </a:endParaRPr>
          </a:p>
          <a:p>
            <a:r>
              <a:rPr lang="en-US" i="1" dirty="0" err="1" smtClean="0">
                <a:solidFill>
                  <a:srgbClr val="0070C0"/>
                </a:solidFill>
              </a:rPr>
              <a:t>Günümüzde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iletişim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ağını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sağlayan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telekomünikasyon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önemli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alandır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İşleyişte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operatör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firmaları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telekomünikasyon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şirketleri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çeviri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ile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yakın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ilişki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içine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girmiştir</a:t>
            </a:r>
            <a:r>
              <a:rPr lang="en-US" i="1" dirty="0" smtClean="0">
                <a:solidFill>
                  <a:srgbClr val="0070C0"/>
                </a:solidFill>
              </a:rPr>
              <a:t>. Bu </a:t>
            </a:r>
            <a:r>
              <a:rPr lang="en-US" i="1" dirty="0" err="1" smtClean="0">
                <a:solidFill>
                  <a:srgbClr val="0070C0"/>
                </a:solidFill>
              </a:rPr>
              <a:t>alandaki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çeviriler</a:t>
            </a:r>
            <a:r>
              <a:rPr lang="en-US" i="1" dirty="0" smtClean="0">
                <a:solidFill>
                  <a:srgbClr val="0070C0"/>
                </a:solidFill>
              </a:rPr>
              <a:t>; </a:t>
            </a:r>
            <a:r>
              <a:rPr lang="en-US" i="1" dirty="0" err="1" smtClean="0">
                <a:solidFill>
                  <a:srgbClr val="0070C0"/>
                </a:solidFill>
              </a:rPr>
              <a:t>telekomünikasyon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kanun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yönetmelik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çevirisi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internetin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güvenli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kullanımı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çevirisi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kablo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yapı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sistemleri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ağ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bağlantıları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sözleşmeler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baz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istasyonları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kurumu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kılavuzları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erişimin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engellenmesi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çevirisi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User\Downloads\спутник-мобильного-телефона-131978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786190"/>
            <a:ext cx="2857520" cy="282894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3786190"/>
            <a:ext cx="56436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 smtClean="0">
                <a:solidFill>
                  <a:srgbClr val="0070C0"/>
                </a:solidFill>
              </a:rPr>
              <a:t>sinyal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bilgilerinin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değerlendirilmesi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çevirisi</a:t>
            </a:r>
            <a:r>
              <a:rPr lang="en-US" sz="2400" i="1" dirty="0" smtClean="0">
                <a:solidFill>
                  <a:srgbClr val="0070C0"/>
                </a:solidFill>
              </a:rPr>
              <a:t>, </a:t>
            </a:r>
            <a:r>
              <a:rPr lang="en-US" sz="2400" i="1" dirty="0" err="1" smtClean="0">
                <a:solidFill>
                  <a:srgbClr val="0070C0"/>
                </a:solidFill>
              </a:rPr>
              <a:t>operatör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firmalarının</a:t>
            </a:r>
            <a:r>
              <a:rPr lang="en-US" sz="2400" i="1" dirty="0" smtClean="0">
                <a:solidFill>
                  <a:srgbClr val="0070C0"/>
                </a:solidFill>
              </a:rPr>
              <a:t> alt </a:t>
            </a:r>
            <a:r>
              <a:rPr lang="en-US" sz="2400" i="1" dirty="0" err="1" smtClean="0">
                <a:solidFill>
                  <a:srgbClr val="0070C0"/>
                </a:solidFill>
              </a:rPr>
              <a:t>yapıları</a:t>
            </a:r>
            <a:r>
              <a:rPr lang="en-US" sz="2400" i="1" dirty="0" smtClean="0">
                <a:solidFill>
                  <a:srgbClr val="0070C0"/>
                </a:solidFill>
              </a:rPr>
              <a:t>, </a:t>
            </a:r>
            <a:r>
              <a:rPr lang="en-US" sz="2400" i="1" dirty="0" err="1" smtClean="0">
                <a:solidFill>
                  <a:srgbClr val="0070C0"/>
                </a:solidFill>
              </a:rPr>
              <a:t>reklam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çevirileridir</a:t>
            </a:r>
            <a:r>
              <a:rPr lang="en-US" sz="2400" i="1" dirty="0" smtClean="0">
                <a:solidFill>
                  <a:srgbClr val="0070C0"/>
                </a:solidFill>
              </a:rPr>
              <a:t>. Bu </a:t>
            </a:r>
            <a:r>
              <a:rPr lang="en-US" sz="2400" i="1" dirty="0" err="1" smtClean="0">
                <a:solidFill>
                  <a:srgbClr val="0070C0"/>
                </a:solidFill>
              </a:rPr>
              <a:t>çevirilerde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açık</a:t>
            </a:r>
            <a:r>
              <a:rPr lang="en-US" sz="2400" i="1" dirty="0" smtClean="0">
                <a:solidFill>
                  <a:srgbClr val="0070C0"/>
                </a:solidFill>
              </a:rPr>
              <a:t>, </a:t>
            </a:r>
            <a:r>
              <a:rPr lang="en-US" sz="2400" i="1" dirty="0" err="1" smtClean="0">
                <a:solidFill>
                  <a:srgbClr val="0070C0"/>
                </a:solidFill>
              </a:rPr>
              <a:t>anlaşılır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dil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kullanmak</a:t>
            </a:r>
            <a:r>
              <a:rPr lang="en-US" sz="2400" i="1" dirty="0" smtClean="0">
                <a:solidFill>
                  <a:srgbClr val="0070C0"/>
                </a:solidFill>
              </a:rPr>
              <a:t>, </a:t>
            </a:r>
            <a:r>
              <a:rPr lang="en-US" sz="2400" i="1" dirty="0" err="1" smtClean="0">
                <a:solidFill>
                  <a:srgbClr val="0070C0"/>
                </a:solidFill>
              </a:rPr>
              <a:t>yorum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yapmamak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ve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geniş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terminolojik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bilgiye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sahip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olmak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gerekir</a:t>
            </a:r>
            <a:r>
              <a:rPr lang="en-US" sz="2400" i="1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285752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15- </a:t>
            </a:r>
            <a:r>
              <a:rPr lang="en-US" b="1" i="1" dirty="0" err="1" smtClean="0">
                <a:solidFill>
                  <a:srgbClr val="0070C0"/>
                </a:solidFill>
              </a:rPr>
              <a:t>Ulaşım</a:t>
            </a:r>
            <a:r>
              <a:rPr lang="en-US" b="1" i="1" dirty="0" smtClean="0">
                <a:solidFill>
                  <a:srgbClr val="0070C0"/>
                </a:solidFill>
              </a:rPr>
              <a:t> &amp; </a:t>
            </a:r>
            <a:r>
              <a:rPr lang="en-US" b="1" i="1" dirty="0" err="1" smtClean="0">
                <a:solidFill>
                  <a:srgbClr val="0070C0"/>
                </a:solidFill>
              </a:rPr>
              <a:t>Lojistik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Çevirisi</a:t>
            </a:r>
            <a:r>
              <a:rPr lang="en-US" b="1" i="1" dirty="0" smtClean="0">
                <a:solidFill>
                  <a:srgbClr val="0070C0"/>
                </a:solidFill>
              </a:rPr>
              <a:t>: </a:t>
            </a:r>
            <a:endParaRPr lang="tr-TR" b="1" i="1" dirty="0" smtClean="0">
              <a:solidFill>
                <a:srgbClr val="0070C0"/>
              </a:solidFill>
            </a:endParaRPr>
          </a:p>
          <a:p>
            <a:pPr algn="just"/>
            <a:r>
              <a:rPr lang="en-US" sz="2600" i="1" dirty="0" err="1" smtClean="0">
                <a:solidFill>
                  <a:srgbClr val="0070C0"/>
                </a:solidFill>
              </a:rPr>
              <a:t>Yapılan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hizmeti</a:t>
            </a:r>
            <a:r>
              <a:rPr lang="en-US" sz="2600" i="1" dirty="0" smtClean="0">
                <a:solidFill>
                  <a:srgbClr val="0070C0"/>
                </a:solidFill>
              </a:rPr>
              <a:t>, </a:t>
            </a:r>
            <a:r>
              <a:rPr lang="en-US" sz="2600" i="1" dirty="0" err="1" smtClean="0">
                <a:solidFill>
                  <a:srgbClr val="0070C0"/>
                </a:solidFill>
              </a:rPr>
              <a:t>dünyanın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farklı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köşelerine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taşımak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için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lojistik</a:t>
            </a:r>
            <a:r>
              <a:rPr lang="en-US" sz="2600" i="1" dirty="0" smtClean="0">
                <a:solidFill>
                  <a:srgbClr val="0070C0"/>
                </a:solidFill>
              </a:rPr>
              <a:t>, </a:t>
            </a:r>
            <a:r>
              <a:rPr lang="en-US" sz="2600" i="1" dirty="0" err="1" smtClean="0">
                <a:solidFill>
                  <a:srgbClr val="0070C0"/>
                </a:solidFill>
              </a:rPr>
              <a:t>insanların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bir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yerlere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gitmelerine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olanak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sağlamak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için</a:t>
            </a:r>
            <a:r>
              <a:rPr lang="en-US" sz="2600" i="1" dirty="0" smtClean="0">
                <a:solidFill>
                  <a:srgbClr val="0070C0"/>
                </a:solidFill>
              </a:rPr>
              <a:t> de </a:t>
            </a:r>
            <a:r>
              <a:rPr lang="en-US" sz="2600" i="1" dirty="0" err="1" smtClean="0">
                <a:solidFill>
                  <a:srgbClr val="0070C0"/>
                </a:solidFill>
              </a:rPr>
              <a:t>ulaşım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sektörü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geniş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alanda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faaliyette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bulunmaktadır</a:t>
            </a:r>
            <a:r>
              <a:rPr lang="en-US" sz="2600" i="1" dirty="0" smtClean="0">
                <a:solidFill>
                  <a:srgbClr val="0070C0"/>
                </a:solidFill>
              </a:rPr>
              <a:t>. Bu </a:t>
            </a:r>
            <a:r>
              <a:rPr lang="en-US" sz="2600" i="1" dirty="0" err="1" smtClean="0">
                <a:solidFill>
                  <a:srgbClr val="0070C0"/>
                </a:solidFill>
              </a:rPr>
              <a:t>alan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da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çeviri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sektöründen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büyük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ölçüde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yararlanmaktadır</a:t>
            </a:r>
            <a:r>
              <a:rPr lang="en-US" sz="2600" i="1" dirty="0" smtClean="0">
                <a:solidFill>
                  <a:srgbClr val="0070C0"/>
                </a:solidFill>
              </a:rPr>
              <a:t>. </a:t>
            </a:r>
            <a:r>
              <a:rPr lang="en-US" sz="2600" i="1" dirty="0" err="1" smtClean="0">
                <a:solidFill>
                  <a:srgbClr val="0070C0"/>
                </a:solidFill>
              </a:rPr>
              <a:t>Ulaşım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çevirileri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daha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çok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turistler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için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yapılır</a:t>
            </a:r>
            <a:r>
              <a:rPr lang="en-US" sz="2600" i="1" dirty="0" smtClean="0">
                <a:solidFill>
                  <a:srgbClr val="0070C0"/>
                </a:solidFill>
              </a:rPr>
              <a:t>. Bu </a:t>
            </a:r>
            <a:r>
              <a:rPr lang="en-US" sz="2600" i="1" dirty="0" err="1" smtClean="0">
                <a:solidFill>
                  <a:srgbClr val="0070C0"/>
                </a:solidFill>
              </a:rPr>
              <a:t>alanın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jargonu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farklıdır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ve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yerelleştirmeye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dair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uzmanlık</a:t>
            </a:r>
            <a:r>
              <a:rPr lang="en-US" sz="2600" i="1" dirty="0" smtClean="0">
                <a:solidFill>
                  <a:srgbClr val="0070C0"/>
                </a:solidFill>
              </a:rPr>
              <a:t> </a:t>
            </a:r>
            <a:r>
              <a:rPr lang="en-US" sz="2600" i="1" dirty="0" err="1" smtClean="0">
                <a:solidFill>
                  <a:srgbClr val="0070C0"/>
                </a:solidFill>
              </a:rPr>
              <a:t>gerektirir</a:t>
            </a:r>
            <a:r>
              <a:rPr lang="en-US" sz="2600" i="1" dirty="0" smtClean="0">
                <a:solidFill>
                  <a:srgbClr val="0070C0"/>
                </a:solidFill>
              </a:rPr>
              <a:t>. </a:t>
            </a:r>
            <a:endParaRPr lang="ru-RU" sz="2600" i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User\Downloads\unnamed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714752"/>
            <a:ext cx="3929058" cy="27267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3429000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i="1" dirty="0" err="1" smtClean="0">
                <a:solidFill>
                  <a:srgbClr val="0070C0"/>
                </a:solidFill>
              </a:rPr>
              <a:t>Ulaşım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ve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lojistik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alanına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yönelik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çeviriler</a:t>
            </a:r>
            <a:r>
              <a:rPr lang="en-US" sz="2200" i="1" dirty="0" smtClean="0">
                <a:solidFill>
                  <a:srgbClr val="0070C0"/>
                </a:solidFill>
              </a:rPr>
              <a:t>; </a:t>
            </a:r>
            <a:r>
              <a:rPr lang="en-US" sz="2200" i="1" dirty="0" err="1" smtClean="0">
                <a:solidFill>
                  <a:srgbClr val="0070C0"/>
                </a:solidFill>
              </a:rPr>
              <a:t>şehirlerin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yön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tabelalarında</a:t>
            </a:r>
            <a:r>
              <a:rPr lang="en-US" sz="2200" i="1" dirty="0" smtClean="0">
                <a:solidFill>
                  <a:srgbClr val="0070C0"/>
                </a:solidFill>
              </a:rPr>
              <a:t>, </a:t>
            </a:r>
            <a:r>
              <a:rPr lang="en-US" sz="2200" i="1" dirty="0" err="1" smtClean="0">
                <a:solidFill>
                  <a:srgbClr val="0070C0"/>
                </a:solidFill>
              </a:rPr>
              <a:t>metrolarda</a:t>
            </a:r>
            <a:r>
              <a:rPr lang="en-US" sz="2200" i="1" dirty="0" smtClean="0">
                <a:solidFill>
                  <a:srgbClr val="0070C0"/>
                </a:solidFill>
              </a:rPr>
              <a:t>, </a:t>
            </a:r>
            <a:r>
              <a:rPr lang="en-US" sz="2200" i="1" dirty="0" err="1" smtClean="0">
                <a:solidFill>
                  <a:srgbClr val="0070C0"/>
                </a:solidFill>
              </a:rPr>
              <a:t>vapurlarda</a:t>
            </a:r>
            <a:r>
              <a:rPr lang="en-US" sz="2200" i="1" dirty="0" smtClean="0">
                <a:solidFill>
                  <a:srgbClr val="0070C0"/>
                </a:solidFill>
              </a:rPr>
              <a:t>, </a:t>
            </a:r>
            <a:r>
              <a:rPr lang="en-US" sz="2200" i="1" dirty="0" err="1" smtClean="0">
                <a:solidFill>
                  <a:srgbClr val="0070C0"/>
                </a:solidFill>
              </a:rPr>
              <a:t>haritalarda</a:t>
            </a:r>
            <a:r>
              <a:rPr lang="en-US" sz="2200" i="1" dirty="0" smtClean="0">
                <a:solidFill>
                  <a:srgbClr val="0070C0"/>
                </a:solidFill>
              </a:rPr>
              <a:t>, </a:t>
            </a:r>
            <a:r>
              <a:rPr lang="en-US" sz="2200" i="1" dirty="0" err="1" smtClean="0">
                <a:solidFill>
                  <a:srgbClr val="0070C0"/>
                </a:solidFill>
              </a:rPr>
              <a:t>uçaklarda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bulunan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talimatların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çevirileri</a:t>
            </a:r>
            <a:r>
              <a:rPr lang="en-US" sz="2200" i="1" dirty="0" smtClean="0">
                <a:solidFill>
                  <a:srgbClr val="0070C0"/>
                </a:solidFill>
              </a:rPr>
              <a:t>, </a:t>
            </a:r>
            <a:r>
              <a:rPr lang="en-US" sz="2200" i="1" dirty="0" err="1" smtClean="0">
                <a:solidFill>
                  <a:srgbClr val="0070C0"/>
                </a:solidFill>
              </a:rPr>
              <a:t>lojistik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konulu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teknik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kılavuzlar</a:t>
            </a:r>
            <a:r>
              <a:rPr lang="en-US" sz="2200" i="1" dirty="0" smtClean="0">
                <a:solidFill>
                  <a:srgbClr val="0070C0"/>
                </a:solidFill>
              </a:rPr>
              <a:t>, </a:t>
            </a:r>
            <a:r>
              <a:rPr lang="en-US" sz="2200" i="1" dirty="0" err="1" smtClean="0">
                <a:solidFill>
                  <a:srgbClr val="0070C0"/>
                </a:solidFill>
              </a:rPr>
              <a:t>teknik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şartnamelerin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ve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gümrük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belgelerinin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çevirileridir</a:t>
            </a:r>
            <a:r>
              <a:rPr lang="en-US" sz="2200" i="1" dirty="0" smtClean="0"/>
              <a:t>.</a:t>
            </a:r>
            <a:endParaRPr lang="ru-RU" sz="2200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860180"/>
          </a:xfrm>
        </p:spPr>
        <p:txBody>
          <a:bodyPr>
            <a:normAutofit fontScale="85000" lnSpcReduction="10000"/>
          </a:bodyPr>
          <a:lstStyle/>
          <a:p>
            <a:r>
              <a:rPr lang="en-US" b="1" i="1" dirty="0" smtClean="0"/>
              <a:t>16- </a:t>
            </a:r>
            <a:r>
              <a:rPr lang="en-US" b="1" i="1" dirty="0" err="1" smtClean="0"/>
              <a:t>Denizcilik</a:t>
            </a:r>
            <a:r>
              <a:rPr lang="en-US" b="1" i="1" dirty="0" smtClean="0"/>
              <a:t> </a:t>
            </a:r>
            <a:r>
              <a:rPr lang="en-US" b="1" i="1" dirty="0" err="1" smtClean="0"/>
              <a:t>Çevirisi</a:t>
            </a:r>
            <a:r>
              <a:rPr lang="en-US" b="1" i="1" dirty="0" smtClean="0"/>
              <a:t>: </a:t>
            </a:r>
            <a:endParaRPr lang="tr-TR" b="1" i="1" dirty="0" smtClean="0"/>
          </a:p>
          <a:p>
            <a:r>
              <a:rPr lang="en-US" i="1" dirty="0" err="1" smtClean="0">
                <a:solidFill>
                  <a:srgbClr val="0070C0"/>
                </a:solidFill>
              </a:rPr>
              <a:t>Taşımacılık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alanında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deniz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yolu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ulaşımının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avantajı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büyük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olduğundan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şirketler</a:t>
            </a:r>
            <a:r>
              <a:rPr lang="en-US" i="1" dirty="0" smtClean="0">
                <a:solidFill>
                  <a:srgbClr val="0070C0"/>
                </a:solidFill>
              </a:rPr>
              <a:t> de </a:t>
            </a:r>
            <a:r>
              <a:rPr lang="en-US" i="1" dirty="0" err="1" smtClean="0">
                <a:solidFill>
                  <a:srgbClr val="0070C0"/>
                </a:solidFill>
              </a:rPr>
              <a:t>bu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yolu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kullanmaktadır</a:t>
            </a:r>
            <a:r>
              <a:rPr lang="en-US" i="1" dirty="0" smtClean="0">
                <a:solidFill>
                  <a:srgbClr val="0070C0"/>
                </a:solidFill>
              </a:rPr>
              <a:t>. Bu </a:t>
            </a:r>
            <a:r>
              <a:rPr lang="en-US" i="1" dirty="0" err="1" smtClean="0">
                <a:solidFill>
                  <a:srgbClr val="0070C0"/>
                </a:solidFill>
              </a:rPr>
              <a:t>sebeple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denizcilik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sektörü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oluşmuştur</a:t>
            </a:r>
            <a:r>
              <a:rPr lang="en-US" i="1" dirty="0" smtClean="0">
                <a:solidFill>
                  <a:srgbClr val="0070C0"/>
                </a:solidFill>
              </a:rPr>
              <a:t>. Bu </a:t>
            </a:r>
            <a:r>
              <a:rPr lang="en-US" i="1" dirty="0" err="1" smtClean="0">
                <a:solidFill>
                  <a:srgbClr val="0070C0"/>
                </a:solidFill>
              </a:rPr>
              <a:t>sektör</a:t>
            </a:r>
            <a:r>
              <a:rPr lang="en-US" i="1" dirty="0" smtClean="0">
                <a:solidFill>
                  <a:srgbClr val="0070C0"/>
                </a:solidFill>
              </a:rPr>
              <a:t> de </a:t>
            </a:r>
            <a:r>
              <a:rPr lang="en-US" i="1" dirty="0" err="1" smtClean="0">
                <a:solidFill>
                  <a:srgbClr val="0070C0"/>
                </a:solidFill>
              </a:rPr>
              <a:t>diğer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sektörlerde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olduğu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gibi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ülkeler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arası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iletişimi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sağlamak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amacıyla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çeviriden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yararlanmaktadır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Diğer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alanlarda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olduğu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gibi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denizcilik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kendine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özgü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terminoloji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gerektirir</a:t>
            </a:r>
            <a:r>
              <a:rPr lang="en-US" i="1" dirty="0" smtClean="0">
                <a:solidFill>
                  <a:srgbClr val="0070C0"/>
                </a:solidFill>
              </a:rPr>
              <a:t>. Bu </a:t>
            </a:r>
            <a:r>
              <a:rPr lang="en-US" i="1" dirty="0" err="1" smtClean="0">
                <a:solidFill>
                  <a:srgbClr val="0070C0"/>
                </a:solidFill>
              </a:rPr>
              <a:t>alandaki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türleri</a:t>
            </a:r>
            <a:r>
              <a:rPr lang="en-US" i="1" dirty="0" smtClean="0">
                <a:solidFill>
                  <a:srgbClr val="0070C0"/>
                </a:solidFill>
              </a:rPr>
              <a:t>; ATA </a:t>
            </a:r>
            <a:r>
              <a:rPr lang="en-US" i="1" dirty="0" err="1" smtClean="0">
                <a:solidFill>
                  <a:srgbClr val="0070C0"/>
                </a:solidFill>
              </a:rPr>
              <a:t>karnesi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çevirisi</a:t>
            </a:r>
            <a:r>
              <a:rPr lang="en-US" i="1" dirty="0" smtClean="0">
                <a:solidFill>
                  <a:srgbClr val="0070C0"/>
                </a:solidFill>
              </a:rPr>
              <a:t>, ATR </a:t>
            </a:r>
            <a:r>
              <a:rPr lang="en-US" i="1" dirty="0" err="1" smtClean="0">
                <a:solidFill>
                  <a:srgbClr val="0070C0"/>
                </a:solidFill>
              </a:rPr>
              <a:t>belgeleri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denizcilik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konulu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teknik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kılavuzlar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teknik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şartnamelerin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ağırlık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listesi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analiz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raporu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ekspertiz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raporları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ihracat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beyan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onayları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koli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listeleri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kalite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sertifikaları</a:t>
            </a:r>
            <a:r>
              <a:rPr lang="en-US" i="1" dirty="0" smtClean="0">
                <a:solidFill>
                  <a:srgbClr val="0070C0"/>
                </a:solidFill>
              </a:rPr>
              <a:t>, manifesto </a:t>
            </a:r>
            <a:r>
              <a:rPr lang="en-US" i="1" dirty="0" err="1" smtClean="0">
                <a:solidFill>
                  <a:srgbClr val="0070C0"/>
                </a:solidFill>
              </a:rPr>
              <a:t>belgeleri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tescil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belgeleri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denizcilik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sicil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ruhsat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gümrük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belge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gözetim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belgeleri</a:t>
            </a:r>
            <a:r>
              <a:rPr lang="en-US" i="1" dirty="0" smtClean="0">
                <a:solidFill>
                  <a:srgbClr val="0070C0"/>
                </a:solidFill>
              </a:rPr>
              <a:t>, ISO </a:t>
            </a:r>
            <a:r>
              <a:rPr lang="en-US" i="1" dirty="0" err="1" smtClean="0">
                <a:solidFill>
                  <a:srgbClr val="0070C0"/>
                </a:solidFill>
              </a:rPr>
              <a:t>belgeleri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içerik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öğeleri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sertifikaları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gemi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kaza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raporları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gemi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kullanım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kılavuzları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çevirileri</a:t>
            </a:r>
            <a:r>
              <a:rPr lang="en-US" i="1" dirty="0" smtClean="0"/>
              <a:t>.</a:t>
            </a:r>
            <a:endParaRPr lang="ru-RU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860180"/>
          </a:xfrm>
        </p:spPr>
        <p:txBody>
          <a:bodyPr>
            <a:normAutofit fontScale="62500" lnSpcReduction="20000"/>
          </a:bodyPr>
          <a:lstStyle/>
          <a:p>
            <a:r>
              <a:rPr lang="en-US" b="1" i="1" dirty="0" smtClean="0"/>
              <a:t>17-Çevre </a:t>
            </a:r>
            <a:r>
              <a:rPr lang="en-US" b="1" i="1" dirty="0" err="1" smtClean="0"/>
              <a:t>ve</a:t>
            </a:r>
            <a:r>
              <a:rPr lang="en-US" b="1" i="1" dirty="0" smtClean="0"/>
              <a:t> </a:t>
            </a:r>
            <a:r>
              <a:rPr lang="en-US" b="1" i="1" dirty="0" err="1" smtClean="0"/>
              <a:t>Enerji</a:t>
            </a:r>
            <a:r>
              <a:rPr lang="en-US" b="1" i="1" dirty="0" smtClean="0"/>
              <a:t>: </a:t>
            </a:r>
            <a:endParaRPr lang="tr-TR" b="1" i="1" dirty="0" smtClean="0"/>
          </a:p>
          <a:p>
            <a:r>
              <a:rPr lang="en-US" i="1" dirty="0" err="1" smtClean="0">
                <a:solidFill>
                  <a:srgbClr val="0070C0"/>
                </a:solidFill>
              </a:rPr>
              <a:t>Günümüzün</a:t>
            </a:r>
            <a:r>
              <a:rPr lang="en-US" i="1" dirty="0" smtClean="0">
                <a:solidFill>
                  <a:srgbClr val="0070C0"/>
                </a:solidFill>
              </a:rPr>
              <a:t> en </a:t>
            </a:r>
            <a:r>
              <a:rPr lang="en-US" i="1" dirty="0" err="1" smtClean="0">
                <a:solidFill>
                  <a:srgbClr val="0070C0"/>
                </a:solidFill>
              </a:rPr>
              <a:t>büyük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sorunlarından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birisi</a:t>
            </a:r>
            <a:r>
              <a:rPr lang="en-US" i="1" dirty="0" smtClean="0">
                <a:solidFill>
                  <a:srgbClr val="0070C0"/>
                </a:solidFill>
              </a:rPr>
              <a:t> de </a:t>
            </a:r>
            <a:r>
              <a:rPr lang="en-US" i="1" dirty="0" err="1" smtClean="0">
                <a:solidFill>
                  <a:srgbClr val="0070C0"/>
                </a:solidFill>
              </a:rPr>
              <a:t>dünyamızın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giderek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tükenen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enerji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kaynakları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bizim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kaynakları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kullanırken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çevreye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verdiğimiz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zararlardır</a:t>
            </a:r>
            <a:r>
              <a:rPr lang="en-US" i="1" dirty="0" smtClean="0">
                <a:solidFill>
                  <a:srgbClr val="0070C0"/>
                </a:solidFill>
              </a:rPr>
              <a:t>. Her </a:t>
            </a:r>
            <a:r>
              <a:rPr lang="en-US" i="1" dirty="0" err="1" smtClean="0">
                <a:solidFill>
                  <a:srgbClr val="0070C0"/>
                </a:solidFill>
              </a:rPr>
              <a:t>geçen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vakit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temiz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çevre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için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alternatifenerji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kaynaklarına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ihtiyaç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duyulmaktadır</a:t>
            </a:r>
            <a:r>
              <a:rPr lang="en-US" i="1" dirty="0" smtClean="0">
                <a:solidFill>
                  <a:srgbClr val="0070C0"/>
                </a:solidFill>
              </a:rPr>
              <a:t>. Bu </a:t>
            </a:r>
            <a:r>
              <a:rPr lang="en-US" i="1" dirty="0" err="1" smtClean="0">
                <a:solidFill>
                  <a:srgbClr val="0070C0"/>
                </a:solidFill>
              </a:rPr>
              <a:t>yüzden</a:t>
            </a:r>
            <a:r>
              <a:rPr lang="en-US" i="1" dirty="0" smtClean="0">
                <a:solidFill>
                  <a:srgbClr val="0070C0"/>
                </a:solidFill>
              </a:rPr>
              <a:t> de </a:t>
            </a:r>
            <a:r>
              <a:rPr lang="en-US" i="1" dirty="0" err="1" smtClean="0">
                <a:solidFill>
                  <a:srgbClr val="0070C0"/>
                </a:solidFill>
              </a:rPr>
              <a:t>enerji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piyasası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çok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rağbet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görmektedir</a:t>
            </a:r>
            <a:r>
              <a:rPr lang="en-US" i="1" dirty="0" smtClean="0">
                <a:solidFill>
                  <a:srgbClr val="0070C0"/>
                </a:solidFill>
              </a:rPr>
              <a:t>. Son </a:t>
            </a:r>
            <a:r>
              <a:rPr lang="en-US" i="1" dirty="0" err="1" smtClean="0">
                <a:solidFill>
                  <a:srgbClr val="0070C0"/>
                </a:solidFill>
              </a:rPr>
              <a:t>yıllarda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yenilenebilir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enerji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kaynaklarına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önem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verilmesi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çevre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bilincini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artırmaya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yönelik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çalışmaların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yaygınlaşması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bu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konunun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bütün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insanlığı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ilgilendirdiği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gerçeğini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ortaya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koymuştur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Özellikle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doğru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enerji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kullanımının</a:t>
            </a:r>
            <a:r>
              <a:rPr lang="en-US" i="1" dirty="0" smtClean="0">
                <a:solidFill>
                  <a:srgbClr val="0070C0"/>
                </a:solidFill>
              </a:rPr>
              <a:t> her </a:t>
            </a:r>
            <a:r>
              <a:rPr lang="en-US" i="1" dirty="0" err="1" smtClean="0">
                <a:solidFill>
                  <a:srgbClr val="0070C0"/>
                </a:solidFill>
              </a:rPr>
              <a:t>alanda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uygulanmaya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başlaması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bu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alanın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önemini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daha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artırmaktadır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Günümüzde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önde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gelen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sektörde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faaliyet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gösteren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firmalar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uluslararası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arenada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kendini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göstermek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amacıyla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çeviriden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yararlanmaktadır</a:t>
            </a:r>
            <a:r>
              <a:rPr lang="en-US" i="1" dirty="0" smtClean="0">
                <a:solidFill>
                  <a:srgbClr val="0070C0"/>
                </a:solidFill>
              </a:rPr>
              <a:t>. Bu </a:t>
            </a:r>
            <a:r>
              <a:rPr lang="en-US" i="1" dirty="0" err="1" smtClean="0">
                <a:solidFill>
                  <a:srgbClr val="0070C0"/>
                </a:solidFill>
              </a:rPr>
              <a:t>alan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çok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geniş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çevrede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etkinlik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gösterdiği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için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terminolojisi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oldukça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geniştir</a:t>
            </a:r>
            <a:r>
              <a:rPr lang="en-US" i="1" dirty="0" smtClean="0">
                <a:solidFill>
                  <a:srgbClr val="0070C0"/>
                </a:solidFill>
              </a:rPr>
              <a:t>. Bu </a:t>
            </a:r>
            <a:r>
              <a:rPr lang="en-US" i="1" dirty="0" err="1" smtClean="0">
                <a:solidFill>
                  <a:srgbClr val="0070C0"/>
                </a:solidFill>
              </a:rPr>
              <a:t>bağlamda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çevirmenin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terminolojiye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hâkim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olması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çeviride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kullanılacak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dilin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açık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anlaşılır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net </a:t>
            </a:r>
            <a:r>
              <a:rPr lang="en-US" i="1" dirty="0" err="1" smtClean="0">
                <a:solidFill>
                  <a:srgbClr val="0070C0"/>
                </a:solidFill>
              </a:rPr>
              <a:t>olması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gerekir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Yanlış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bilgi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vermemek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veya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bilgiyi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eksik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vermemek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için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kelime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seçimlerine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dikkat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edilip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cümlelerin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özenle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kurulması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gerekmektedir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Metinlerin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tamamen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nesnel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olmasından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dolayı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çevirilerin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yoruma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açık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olacak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şekilde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yapılmamasına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dikkat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edilmesi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gerekir</a:t>
            </a:r>
            <a:r>
              <a:rPr lang="en-US" i="1" dirty="0" smtClean="0">
                <a:solidFill>
                  <a:srgbClr val="0070C0"/>
                </a:solidFill>
              </a:rPr>
              <a:t>. Bu </a:t>
            </a:r>
            <a:r>
              <a:rPr lang="en-US" i="1" dirty="0" err="1" smtClean="0">
                <a:solidFill>
                  <a:srgbClr val="0070C0"/>
                </a:solidFill>
              </a:rPr>
              <a:t>alandaki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çeviriler</a:t>
            </a:r>
            <a:r>
              <a:rPr lang="en-US" i="1" dirty="0" smtClean="0">
                <a:solidFill>
                  <a:srgbClr val="0070C0"/>
                </a:solidFill>
              </a:rPr>
              <a:t>; </a:t>
            </a:r>
            <a:r>
              <a:rPr lang="en-US" i="1" dirty="0" err="1" smtClean="0">
                <a:solidFill>
                  <a:srgbClr val="0070C0"/>
                </a:solidFill>
              </a:rPr>
              <a:t>kullanım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kılavuzları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bileşen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formülleri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nükleer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enerji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atom </a:t>
            </a:r>
            <a:r>
              <a:rPr lang="en-US" i="1" dirty="0" err="1" smtClean="0">
                <a:solidFill>
                  <a:srgbClr val="0070C0"/>
                </a:solidFill>
              </a:rPr>
              <a:t>hakkındaki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yazılar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ruhsat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proje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atık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cihazları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arıtma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cihazları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geri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dönüşüm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hakkındaki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yazılar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akademik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tezler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Enerji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Çevre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Mühendisliği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kapsamındaki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tüm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raporlardır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3071834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18- </a:t>
            </a:r>
            <a:r>
              <a:rPr lang="en-US" b="1" i="1" dirty="0" err="1" smtClean="0">
                <a:solidFill>
                  <a:srgbClr val="0070C0"/>
                </a:solidFill>
              </a:rPr>
              <a:t>Kullanım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Kılavuzları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Çevirisi</a:t>
            </a:r>
            <a:r>
              <a:rPr lang="en-US" b="1" i="1" dirty="0" smtClean="0">
                <a:solidFill>
                  <a:srgbClr val="0070C0"/>
                </a:solidFill>
              </a:rPr>
              <a:t>: </a:t>
            </a:r>
            <a:endParaRPr lang="tr-TR" b="1" i="1" dirty="0" smtClean="0">
              <a:solidFill>
                <a:srgbClr val="0070C0"/>
              </a:solidFill>
            </a:endParaRPr>
          </a:p>
          <a:p>
            <a:pPr algn="just"/>
            <a:r>
              <a:rPr lang="en-US" i="1" dirty="0" smtClean="0">
                <a:solidFill>
                  <a:srgbClr val="0070C0"/>
                </a:solidFill>
              </a:rPr>
              <a:t>Bu </a:t>
            </a:r>
            <a:r>
              <a:rPr lang="en-US" i="1" dirty="0" err="1" smtClean="0">
                <a:solidFill>
                  <a:srgbClr val="0070C0"/>
                </a:solidFill>
              </a:rPr>
              <a:t>belgeler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aletlerin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makinelerin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cihazların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yazılım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ağ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özellikleri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hakkında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okuyanları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bilgilendiren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kitapçıklardır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Ülkemizde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satılmak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üzere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ithal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edilen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ürünlerin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Türkçe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kullanım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kılavuzu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olması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gerekmektedir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Kullanım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kılavuzları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genel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olarak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anlamı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açık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sade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dille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verecek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şekilde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çevrilmelidir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10242" name="Picture 2" descr="C:\Users\User\Downloads\user-manual-concept-guide-book-or-instruction_277904-22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3286124"/>
            <a:ext cx="3214687" cy="32146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3643314"/>
            <a:ext cx="4857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 smtClean="0">
                <a:solidFill>
                  <a:srgbClr val="0070C0"/>
                </a:solidFill>
              </a:rPr>
              <a:t>Anlam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belirsizliğine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mahal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verilemez</a:t>
            </a:r>
            <a:r>
              <a:rPr lang="en-US" sz="2400" i="1" dirty="0" smtClean="0">
                <a:solidFill>
                  <a:srgbClr val="0070C0"/>
                </a:solidFill>
              </a:rPr>
              <a:t>. Bu </a:t>
            </a:r>
            <a:r>
              <a:rPr lang="en-US" sz="2400" i="1" dirty="0" err="1" smtClean="0">
                <a:solidFill>
                  <a:srgbClr val="0070C0"/>
                </a:solidFill>
              </a:rPr>
              <a:t>tür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metinlerin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kendi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içinde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tutarlı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olmasını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sağlamak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için</a:t>
            </a:r>
            <a:r>
              <a:rPr lang="en-US" sz="2400" i="1" dirty="0" smtClean="0">
                <a:solidFill>
                  <a:srgbClr val="0070C0"/>
                </a:solidFill>
              </a:rPr>
              <a:t> de CAT (</a:t>
            </a:r>
            <a:r>
              <a:rPr lang="en-US" sz="2400" i="1" dirty="0" err="1" smtClean="0">
                <a:solidFill>
                  <a:srgbClr val="0070C0"/>
                </a:solidFill>
              </a:rPr>
              <a:t>Bilgisayar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destekli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çeviri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programı</a:t>
            </a:r>
            <a:r>
              <a:rPr lang="en-US" sz="2400" i="1" dirty="0" smtClean="0">
                <a:solidFill>
                  <a:srgbClr val="0070C0"/>
                </a:solidFill>
              </a:rPr>
              <a:t>) </a:t>
            </a:r>
            <a:r>
              <a:rPr lang="en-US" sz="2400" i="1" dirty="0" err="1" smtClean="0">
                <a:solidFill>
                  <a:srgbClr val="0070C0"/>
                </a:solidFill>
              </a:rPr>
              <a:t>programlarından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yararlanılmaktadır</a:t>
            </a:r>
            <a:r>
              <a:rPr lang="en-US" sz="2400" i="1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4329114" cy="578874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i="1" dirty="0" err="1" smtClean="0">
                <a:solidFill>
                  <a:srgbClr val="0070C0"/>
                </a:solidFill>
              </a:rPr>
              <a:t>Ürünlerini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pazarlamak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reklam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yapmak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isteyen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firmalar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katalog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oluştururlar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diğer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ülkelerle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temas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kurmak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adına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hizmetinden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yararlanmak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zorunda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smtClean="0">
                <a:solidFill>
                  <a:srgbClr val="0070C0"/>
                </a:solidFill>
              </a:rPr>
              <a:t>kal</a:t>
            </a:r>
            <a:r>
              <a:rPr lang="en-US" b="1" i="1" dirty="0">
                <a:solidFill>
                  <a:srgbClr val="0070C0"/>
                </a:solidFill>
              </a:rPr>
              <a:t>19- </a:t>
            </a:r>
            <a:r>
              <a:rPr lang="en-US" b="1" i="1" dirty="0" err="1">
                <a:solidFill>
                  <a:srgbClr val="0070C0"/>
                </a:solidFill>
              </a:rPr>
              <a:t>Katalog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Çevirisi</a:t>
            </a:r>
            <a:r>
              <a:rPr lang="en-US" b="1" i="1" dirty="0">
                <a:solidFill>
                  <a:srgbClr val="0070C0"/>
                </a:solidFill>
              </a:rPr>
              <a:t>: </a:t>
            </a:r>
            <a:endParaRPr lang="tr-TR" b="1" i="1" dirty="0">
              <a:solidFill>
                <a:srgbClr val="0070C0"/>
              </a:solidFill>
            </a:endParaRPr>
          </a:p>
          <a:p>
            <a:pPr algn="just"/>
            <a:r>
              <a:rPr lang="en-US" i="1" dirty="0" err="1" smtClean="0">
                <a:solidFill>
                  <a:srgbClr val="0070C0"/>
                </a:solidFill>
              </a:rPr>
              <a:t>ırlar</a:t>
            </a:r>
            <a:r>
              <a:rPr lang="en-US" i="1" dirty="0" smtClean="0">
                <a:solidFill>
                  <a:srgbClr val="0070C0"/>
                </a:solidFill>
              </a:rPr>
              <a:t>. Bu </a:t>
            </a:r>
            <a:r>
              <a:rPr lang="en-US" i="1" dirty="0" err="1" smtClean="0">
                <a:solidFill>
                  <a:srgbClr val="0070C0"/>
                </a:solidFill>
              </a:rPr>
              <a:t>metinlerin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çevirisi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kısa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ama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açık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dille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anlatılmış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ürün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bilgilerini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içermelidir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Kaliteli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katalog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çevirisi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için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çevirmen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terminolojiyi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iyi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bilmelidir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Ürün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tanıtımı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kullanımı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reklam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alanında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terminolojiye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hâkim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olması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beklenir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Users\User\Downloads\book-open-set_25030-13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1072690"/>
            <a:ext cx="4527821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Teknik</a:t>
            </a:r>
            <a:r>
              <a:rPr lang="en-US" b="1" dirty="0" smtClean="0"/>
              <a:t> </a:t>
            </a:r>
            <a:r>
              <a:rPr lang="en-US" b="1" dirty="0" err="1" smtClean="0"/>
              <a:t>Çevirmen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2357454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 err="1" smtClean="0">
                <a:solidFill>
                  <a:srgbClr val="0070C0"/>
                </a:solidFill>
              </a:rPr>
              <a:t>Teknik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yapacak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kişilerin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entelektüel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birikimlerinin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üst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düzeyde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olması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gerekmektedir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Teknik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çevirmen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farklı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konulara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ilgi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duymalıdır</a:t>
            </a:r>
            <a:r>
              <a:rPr lang="en-US" i="1" dirty="0" smtClean="0">
                <a:solidFill>
                  <a:srgbClr val="0070C0"/>
                </a:solidFill>
              </a:rPr>
              <a:t>. Bu </a:t>
            </a:r>
            <a:r>
              <a:rPr lang="en-US" i="1" dirty="0" err="1" smtClean="0">
                <a:solidFill>
                  <a:srgbClr val="0070C0"/>
                </a:solidFill>
              </a:rPr>
              <a:t>alanlarda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araştırma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yapmak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istemelidir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Araştırma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okuduğunu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anlama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analitik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düşünme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becerilerine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sahip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olmalıdır</a:t>
            </a:r>
            <a:r>
              <a:rPr lang="en-US" i="1" dirty="0" smtClean="0">
                <a:solidFill>
                  <a:srgbClr val="0070C0"/>
                </a:solidFill>
              </a:rPr>
              <a:t>.  </a:t>
            </a:r>
            <a:r>
              <a:rPr lang="en-US" i="1" dirty="0" err="1" smtClean="0">
                <a:solidFill>
                  <a:srgbClr val="0070C0"/>
                </a:solidFill>
              </a:rPr>
              <a:t>Teknik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çevirmenin</a:t>
            </a:r>
            <a:r>
              <a:rPr lang="en-US" i="1" dirty="0" smtClean="0">
                <a:solidFill>
                  <a:srgbClr val="0070C0"/>
                </a:solidFill>
              </a:rPr>
              <a:t> hem </a:t>
            </a:r>
            <a:r>
              <a:rPr lang="en-US" i="1" dirty="0" err="1" smtClean="0">
                <a:solidFill>
                  <a:srgbClr val="0070C0"/>
                </a:solidFill>
              </a:rPr>
              <a:t>kaynak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dile</a:t>
            </a:r>
            <a:r>
              <a:rPr lang="en-US" i="1" dirty="0" smtClean="0">
                <a:solidFill>
                  <a:srgbClr val="0070C0"/>
                </a:solidFill>
              </a:rPr>
              <a:t> hem de </a:t>
            </a:r>
            <a:r>
              <a:rPr lang="en-US" i="1" dirty="0" err="1" smtClean="0">
                <a:solidFill>
                  <a:srgbClr val="0070C0"/>
                </a:solidFill>
              </a:rPr>
              <a:t>hedef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dile</a:t>
            </a:r>
            <a:r>
              <a:rPr lang="en-US" i="1" dirty="0" smtClean="0">
                <a:solidFill>
                  <a:srgbClr val="0070C0"/>
                </a:solidFill>
              </a:rPr>
              <a:t> tam </a:t>
            </a:r>
            <a:r>
              <a:rPr lang="en-US" i="1" dirty="0" err="1" smtClean="0">
                <a:solidFill>
                  <a:srgbClr val="0070C0"/>
                </a:solidFill>
              </a:rPr>
              <a:t>anlamıyla</a:t>
            </a:r>
            <a:r>
              <a:rPr lang="en-US" i="1" dirty="0" smtClean="0">
                <a:solidFill>
                  <a:srgbClr val="0070C0"/>
                </a:solidFill>
              </a:rPr>
              <a:t> hakim </a:t>
            </a:r>
            <a:r>
              <a:rPr lang="en-US" i="1" dirty="0" err="1" smtClean="0">
                <a:solidFill>
                  <a:srgbClr val="0070C0"/>
                </a:solidFill>
              </a:rPr>
              <a:t>olması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gerekmektedir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Kaynak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dile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hedef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dile</a:t>
            </a:r>
            <a:r>
              <a:rPr lang="en-US" i="1" dirty="0" smtClean="0">
                <a:solidFill>
                  <a:srgbClr val="0070C0"/>
                </a:solidFill>
              </a:rPr>
              <a:t> hakim </a:t>
            </a:r>
            <a:r>
              <a:rPr lang="en-US" i="1" dirty="0" err="1" smtClean="0">
                <a:solidFill>
                  <a:srgbClr val="0070C0"/>
                </a:solidFill>
              </a:rPr>
              <a:t>olmasının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yanı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sıra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özel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dil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kullanımlarına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aşina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olmalıdır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Teknik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çevirmen</a:t>
            </a:r>
            <a:r>
              <a:rPr lang="en-US" i="1" dirty="0" smtClean="0">
                <a:solidFill>
                  <a:srgbClr val="0070C0"/>
                </a:solidFill>
              </a:rPr>
              <a:t> hem </a:t>
            </a:r>
            <a:r>
              <a:rPr lang="en-US" i="1" dirty="0" err="1" smtClean="0">
                <a:solidFill>
                  <a:srgbClr val="0070C0"/>
                </a:solidFill>
              </a:rPr>
              <a:t>kaynak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dilde</a:t>
            </a:r>
            <a:r>
              <a:rPr lang="en-US" i="1" dirty="0" smtClean="0">
                <a:solidFill>
                  <a:srgbClr val="0070C0"/>
                </a:solidFill>
              </a:rPr>
              <a:t> hem de </a:t>
            </a:r>
            <a:r>
              <a:rPr lang="en-US" i="1" dirty="0" err="1" smtClean="0">
                <a:solidFill>
                  <a:srgbClr val="0070C0"/>
                </a:solidFill>
              </a:rPr>
              <a:t>hedef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dilde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gelişmiş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okuma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yazma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becerilerine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sahip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olmalıdır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2290" name="Picture 2" descr="C:\Users\User\Downloads\people-using-online-translation-app_74855-7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969597"/>
            <a:ext cx="4624399" cy="2888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7304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err="1" smtClean="0">
                <a:solidFill>
                  <a:srgbClr val="0070C0"/>
                </a:solidFill>
              </a:rPr>
              <a:t>Teknik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çevirmenin</a:t>
            </a:r>
            <a:r>
              <a:rPr lang="en-US" i="1" dirty="0" smtClean="0">
                <a:solidFill>
                  <a:srgbClr val="0070C0"/>
                </a:solidFill>
              </a:rPr>
              <a:t> en </a:t>
            </a:r>
            <a:r>
              <a:rPr lang="en-US" i="1" dirty="0" err="1" smtClean="0">
                <a:solidFill>
                  <a:srgbClr val="0070C0"/>
                </a:solidFill>
              </a:rPr>
              <a:t>önemli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meziyetlerinden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sorumluluk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bilincine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sahip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olmasıdır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İşin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teslim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tarihlerine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hatta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saatlerine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metne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formata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gizlilik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ilkesine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sadık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olmalıdır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Teknik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çevirmen</a:t>
            </a:r>
            <a:r>
              <a:rPr lang="en-US" i="1" dirty="0" smtClean="0">
                <a:solidFill>
                  <a:srgbClr val="0070C0"/>
                </a:solidFill>
              </a:rPr>
              <a:t> her </a:t>
            </a:r>
            <a:r>
              <a:rPr lang="en-US" i="1" dirty="0" err="1" smtClean="0">
                <a:solidFill>
                  <a:srgbClr val="0070C0"/>
                </a:solidFill>
              </a:rPr>
              <a:t>zaman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şüpheci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olmalıdır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Dil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kullanımının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bilginin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veya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çevirinin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doğru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olup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olmadığından</a:t>
            </a:r>
            <a:r>
              <a:rPr lang="en-US" i="1" dirty="0" smtClean="0">
                <a:solidFill>
                  <a:srgbClr val="0070C0"/>
                </a:solidFill>
              </a:rPr>
              <a:t> her </a:t>
            </a:r>
            <a:r>
              <a:rPr lang="en-US" i="1" dirty="0" err="1" smtClean="0">
                <a:solidFill>
                  <a:srgbClr val="0070C0"/>
                </a:solidFill>
              </a:rPr>
              <a:t>zaman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şüphe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etmelidir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i="1" dirty="0" err="1" smtClean="0">
                <a:solidFill>
                  <a:srgbClr val="0070C0"/>
                </a:solidFill>
              </a:rPr>
              <a:t>Teknik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çevirmenin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teknolojiyle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barışık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yeniliklere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açık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olması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gerekir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Teknolojinin</a:t>
            </a:r>
            <a:r>
              <a:rPr lang="en-US" i="1" dirty="0" smtClean="0">
                <a:solidFill>
                  <a:srgbClr val="0070C0"/>
                </a:solidFill>
              </a:rPr>
              <a:t> her </a:t>
            </a:r>
            <a:r>
              <a:rPr lang="en-US" i="1" dirty="0" err="1" smtClean="0">
                <a:solidFill>
                  <a:srgbClr val="0070C0"/>
                </a:solidFill>
              </a:rPr>
              <a:t>gün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geliştiği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değiştiği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dünyamızda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çevirmenin</a:t>
            </a:r>
            <a:r>
              <a:rPr lang="en-US" i="1" dirty="0" smtClean="0">
                <a:solidFill>
                  <a:srgbClr val="0070C0"/>
                </a:solidFill>
              </a:rPr>
              <a:t> de </a:t>
            </a:r>
            <a:r>
              <a:rPr lang="en-US" i="1" dirty="0" err="1" smtClean="0">
                <a:solidFill>
                  <a:srgbClr val="0070C0"/>
                </a:solidFill>
              </a:rPr>
              <a:t>bu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değişime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gelişime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ayak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uydurması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gerekmektedir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Gerek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araçları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gerek</a:t>
            </a:r>
            <a:r>
              <a:rPr lang="en-US" i="1" dirty="0" smtClean="0">
                <a:solidFill>
                  <a:srgbClr val="0070C0"/>
                </a:solidFill>
              </a:rPr>
              <a:t> internet </a:t>
            </a:r>
            <a:r>
              <a:rPr lang="en-US" i="1" dirty="0" err="1" smtClean="0">
                <a:solidFill>
                  <a:srgbClr val="0070C0"/>
                </a:solidFill>
              </a:rPr>
              <a:t>kullanımı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gerekse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bilgisayar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programlarının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kullanımı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konusunda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bilgi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sahibi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olmalı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veya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öğrenmeye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istekli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olmalıdır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r>
              <a:rPr lang="tr-TR" b="1" dirty="0" smtClean="0"/>
              <a:t> </a:t>
            </a:r>
            <a:r>
              <a:rPr lang="en-US" sz="1600" b="1" dirty="0" err="1" smtClean="0"/>
              <a:t>Teknik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Metin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Çevirisinde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Nelere</a:t>
            </a:r>
            <a:r>
              <a:rPr lang="en-US" sz="1600" b="1" dirty="0" smtClean="0"/>
              <a:t> </a:t>
            </a:r>
            <a:r>
              <a:rPr lang="tr-TR" sz="1600" b="1" dirty="0" smtClean="0"/>
              <a:t>    </a:t>
            </a:r>
            <a:r>
              <a:rPr lang="en-US" sz="1600" b="1" dirty="0" err="1" smtClean="0"/>
              <a:t>Dikkat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Edilmelidir</a:t>
            </a:r>
            <a:r>
              <a:rPr lang="en-US" sz="1600" b="1" dirty="0" smtClean="0"/>
              <a:t>?</a:t>
            </a: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60048"/>
          </a:xfrm>
        </p:spPr>
        <p:txBody>
          <a:bodyPr>
            <a:normAutofit fontScale="55000" lnSpcReduction="20000"/>
          </a:bodyPr>
          <a:lstStyle/>
          <a:p>
            <a:endParaRPr lang="tr-TR" i="1" dirty="0" smtClean="0"/>
          </a:p>
          <a:p>
            <a:endParaRPr lang="tr-TR" i="1" dirty="0"/>
          </a:p>
          <a:p>
            <a:endParaRPr lang="tr-TR" i="1" dirty="0" smtClean="0"/>
          </a:p>
          <a:p>
            <a:r>
              <a:rPr lang="en-US" sz="2900" i="1" dirty="0" err="1" smtClean="0">
                <a:solidFill>
                  <a:srgbClr val="0070C0"/>
                </a:solidFill>
              </a:rPr>
              <a:t>Teknik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metinlerin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çevirisinde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dikkat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edilmesi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gereken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konuların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başında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alan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bilgisi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gelmektedir</a:t>
            </a:r>
            <a:r>
              <a:rPr lang="en-US" sz="2900" i="1" dirty="0" smtClean="0">
                <a:solidFill>
                  <a:srgbClr val="0070C0"/>
                </a:solidFill>
              </a:rPr>
              <a:t>. </a:t>
            </a:r>
            <a:r>
              <a:rPr lang="en-US" sz="2900" i="1" dirty="0" err="1" smtClean="0">
                <a:solidFill>
                  <a:srgbClr val="0070C0"/>
                </a:solidFill>
              </a:rPr>
              <a:t>Çevirmenin</a:t>
            </a:r>
            <a:r>
              <a:rPr lang="en-US" sz="2900" i="1" dirty="0" smtClean="0">
                <a:solidFill>
                  <a:srgbClr val="0070C0"/>
                </a:solidFill>
              </a:rPr>
              <a:t>, </a:t>
            </a:r>
            <a:r>
              <a:rPr lang="en-US" sz="2900" i="1" dirty="0" err="1" smtClean="0">
                <a:solidFill>
                  <a:srgbClr val="0070C0"/>
                </a:solidFill>
              </a:rPr>
              <a:t>çevirisini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yapacağı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metnin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konusu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hakkında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bilgi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sahibi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olması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gerekmektedir</a:t>
            </a:r>
            <a:r>
              <a:rPr lang="en-US" sz="2900" i="1" dirty="0" smtClean="0">
                <a:solidFill>
                  <a:srgbClr val="0070C0"/>
                </a:solidFill>
              </a:rPr>
              <a:t>. </a:t>
            </a:r>
            <a:r>
              <a:rPr lang="en-US" sz="2900" i="1" dirty="0" err="1" smtClean="0">
                <a:solidFill>
                  <a:srgbClr val="0070C0"/>
                </a:solidFill>
              </a:rPr>
              <a:t>Yeterli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bilgiye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sahip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olmaması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durumunda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öncelikle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araştırma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yapmalı</a:t>
            </a:r>
            <a:r>
              <a:rPr lang="en-US" sz="2900" i="1" dirty="0" smtClean="0">
                <a:solidFill>
                  <a:srgbClr val="0070C0"/>
                </a:solidFill>
              </a:rPr>
              <a:t>, </a:t>
            </a:r>
            <a:r>
              <a:rPr lang="en-US" sz="2900" i="1" dirty="0" err="1" smtClean="0">
                <a:solidFill>
                  <a:srgbClr val="0070C0"/>
                </a:solidFill>
              </a:rPr>
              <a:t>mümkünse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konusunda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uzman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kişilere</a:t>
            </a:r>
            <a:r>
              <a:rPr lang="en-US" sz="2900" i="1" dirty="0" smtClean="0">
                <a:solidFill>
                  <a:srgbClr val="0070C0"/>
                </a:solidFill>
              </a:rPr>
              <a:t>, </a:t>
            </a:r>
            <a:r>
              <a:rPr lang="en-US" sz="2900" i="1" dirty="0" err="1" smtClean="0">
                <a:solidFill>
                  <a:srgbClr val="0070C0"/>
                </a:solidFill>
              </a:rPr>
              <a:t>diğer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çevirmenlere</a:t>
            </a:r>
            <a:r>
              <a:rPr lang="en-US" sz="2900" i="1" dirty="0" smtClean="0">
                <a:solidFill>
                  <a:srgbClr val="0070C0"/>
                </a:solidFill>
              </a:rPr>
              <a:t>, </a:t>
            </a:r>
            <a:r>
              <a:rPr lang="en-US" sz="2900" i="1" dirty="0" err="1" smtClean="0">
                <a:solidFill>
                  <a:srgbClr val="0070C0"/>
                </a:solidFill>
              </a:rPr>
              <a:t>işverene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veya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metin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yazarına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danışmalıdır</a:t>
            </a:r>
            <a:r>
              <a:rPr lang="en-US" sz="2900" i="1" dirty="0" smtClean="0">
                <a:solidFill>
                  <a:srgbClr val="0070C0"/>
                </a:solidFill>
              </a:rPr>
              <a:t>. </a:t>
            </a:r>
            <a:r>
              <a:rPr lang="en-US" sz="2900" i="1" dirty="0" err="1" smtClean="0">
                <a:solidFill>
                  <a:srgbClr val="0070C0"/>
                </a:solidFill>
              </a:rPr>
              <a:t>Konu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ile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ilgili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daha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önceden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yazılmış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metinleri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incelemelidir</a:t>
            </a:r>
            <a:r>
              <a:rPr lang="en-US" sz="2900" i="1" dirty="0" smtClean="0">
                <a:solidFill>
                  <a:srgbClr val="0070C0"/>
                </a:solidFill>
              </a:rPr>
              <a:t>. </a:t>
            </a:r>
            <a:r>
              <a:rPr lang="en-US" sz="2900" i="1" dirty="0" err="1" smtClean="0">
                <a:solidFill>
                  <a:srgbClr val="0070C0"/>
                </a:solidFill>
              </a:rPr>
              <a:t>Çevirmenin</a:t>
            </a:r>
            <a:r>
              <a:rPr lang="en-US" sz="2900" i="1" dirty="0" smtClean="0">
                <a:solidFill>
                  <a:srgbClr val="0070C0"/>
                </a:solidFill>
              </a:rPr>
              <a:t>, </a:t>
            </a:r>
            <a:r>
              <a:rPr lang="en-US" sz="2900" i="1" dirty="0" err="1" smtClean="0">
                <a:solidFill>
                  <a:srgbClr val="0070C0"/>
                </a:solidFill>
              </a:rPr>
              <a:t>metni</a:t>
            </a:r>
            <a:r>
              <a:rPr lang="en-US" sz="2900" i="1" dirty="0" smtClean="0">
                <a:solidFill>
                  <a:srgbClr val="0070C0"/>
                </a:solidFill>
              </a:rPr>
              <a:t> tam </a:t>
            </a:r>
            <a:r>
              <a:rPr lang="en-US" sz="2900" i="1" dirty="0" err="1" smtClean="0">
                <a:solidFill>
                  <a:srgbClr val="0070C0"/>
                </a:solidFill>
              </a:rPr>
              <a:t>olarak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anlamadan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çeviri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sürecine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başlamaması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gerekmekir</a:t>
            </a:r>
            <a:r>
              <a:rPr lang="en-US" sz="2900" i="1" dirty="0" smtClean="0">
                <a:solidFill>
                  <a:srgbClr val="0070C0"/>
                </a:solidFill>
              </a:rPr>
              <a:t>. </a:t>
            </a:r>
            <a:r>
              <a:rPr lang="en-US" sz="2900" i="1" dirty="0" err="1" smtClean="0">
                <a:solidFill>
                  <a:srgbClr val="0070C0"/>
                </a:solidFill>
              </a:rPr>
              <a:t>Metni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anladıktan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sonra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çeviriye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başlamadan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önceki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süreçte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çevirmenin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yapması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gereken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bir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sonraki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şey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metinde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geçen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terminolojilerin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hedef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dildeki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karşılıklarını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bulmaktır</a:t>
            </a:r>
            <a:r>
              <a:rPr lang="en-US" sz="2900" i="1" dirty="0" smtClean="0">
                <a:solidFill>
                  <a:srgbClr val="0070C0"/>
                </a:solidFill>
              </a:rPr>
              <a:t>. Bu </a:t>
            </a:r>
            <a:r>
              <a:rPr lang="en-US" sz="2900" i="1" dirty="0" err="1" smtClean="0">
                <a:solidFill>
                  <a:srgbClr val="0070C0"/>
                </a:solidFill>
              </a:rPr>
              <a:t>terminolojilerin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karşılığını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çeviri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sürecine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başlamadan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bulması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çevirmenin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yararınadır</a:t>
            </a:r>
            <a:r>
              <a:rPr lang="en-US" sz="2900" i="1" dirty="0" smtClean="0">
                <a:solidFill>
                  <a:srgbClr val="0070C0"/>
                </a:solidFill>
              </a:rPr>
              <a:t>. Bu </a:t>
            </a:r>
            <a:r>
              <a:rPr lang="en-US" sz="2900" i="1" dirty="0" err="1" smtClean="0">
                <a:solidFill>
                  <a:srgbClr val="0070C0"/>
                </a:solidFill>
              </a:rPr>
              <a:t>sayede</a:t>
            </a:r>
            <a:r>
              <a:rPr lang="en-US" sz="2900" i="1" dirty="0" smtClean="0">
                <a:solidFill>
                  <a:srgbClr val="0070C0"/>
                </a:solidFill>
              </a:rPr>
              <a:t> her </a:t>
            </a:r>
            <a:r>
              <a:rPr lang="en-US" sz="2900" i="1" dirty="0" err="1" smtClean="0">
                <a:solidFill>
                  <a:srgbClr val="0070C0"/>
                </a:solidFill>
              </a:rPr>
              <a:t>seferinde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kafası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karışmayacak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ve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aklı</a:t>
            </a:r>
            <a:r>
              <a:rPr lang="en-US" sz="2900" i="1" dirty="0" smtClean="0">
                <a:solidFill>
                  <a:srgbClr val="0070C0"/>
                </a:solidFill>
              </a:rPr>
              <a:t> o </a:t>
            </a:r>
            <a:r>
              <a:rPr lang="en-US" sz="2900" i="1" dirty="0" err="1" smtClean="0">
                <a:solidFill>
                  <a:srgbClr val="0070C0"/>
                </a:solidFill>
              </a:rPr>
              <a:t>terimde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kalmayacaktır</a:t>
            </a:r>
            <a:r>
              <a:rPr lang="en-US" sz="2900" i="1" dirty="0" smtClean="0">
                <a:solidFill>
                  <a:srgbClr val="0070C0"/>
                </a:solidFill>
              </a:rPr>
              <a:t>. </a:t>
            </a:r>
            <a:r>
              <a:rPr lang="en-US" sz="2900" i="1" dirty="0" err="1" smtClean="0">
                <a:solidFill>
                  <a:srgbClr val="0070C0"/>
                </a:solidFill>
              </a:rPr>
              <a:t>Bunun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yanı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sıra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metin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boyunca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terminoloji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konusunda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bütünlük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sağlaması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kolaylaşacaktır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ve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böylece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çeviri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bittikten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sonraki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kontrol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sürecini</a:t>
            </a:r>
            <a:r>
              <a:rPr lang="en-US" sz="2900" i="1" dirty="0" smtClean="0">
                <a:solidFill>
                  <a:srgbClr val="0070C0"/>
                </a:solidFill>
              </a:rPr>
              <a:t> de </a:t>
            </a:r>
            <a:r>
              <a:rPr lang="en-US" sz="2900" i="1" dirty="0" err="1" smtClean="0">
                <a:solidFill>
                  <a:srgbClr val="0070C0"/>
                </a:solidFill>
              </a:rPr>
              <a:t>büyük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oranda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kısaltmış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olacaktır</a:t>
            </a:r>
            <a:r>
              <a:rPr lang="en-US" sz="2900" i="1" dirty="0" smtClean="0">
                <a:solidFill>
                  <a:srgbClr val="0070C0"/>
                </a:solidFill>
              </a:rPr>
              <a:t>. </a:t>
            </a:r>
            <a:r>
              <a:rPr lang="en-US" sz="2900" i="1" dirty="0" err="1" smtClean="0">
                <a:solidFill>
                  <a:srgbClr val="0070C0"/>
                </a:solidFill>
              </a:rPr>
              <a:t>Çeviriye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başladıktan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sonra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çevirmen</a:t>
            </a:r>
            <a:r>
              <a:rPr lang="en-US" sz="2900" i="1" dirty="0" smtClean="0">
                <a:solidFill>
                  <a:srgbClr val="0070C0"/>
                </a:solidFill>
              </a:rPr>
              <a:t>, </a:t>
            </a:r>
            <a:r>
              <a:rPr lang="en-US" sz="2900" i="1" dirty="0" err="1" smtClean="0">
                <a:solidFill>
                  <a:srgbClr val="0070C0"/>
                </a:solidFill>
              </a:rPr>
              <a:t>öncelikle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taslak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bir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çeviri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metni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oluşturmalıdır</a:t>
            </a:r>
            <a:r>
              <a:rPr lang="en-US" sz="2900" i="1" dirty="0" smtClean="0">
                <a:solidFill>
                  <a:srgbClr val="0070C0"/>
                </a:solidFill>
              </a:rPr>
              <a:t>. </a:t>
            </a:r>
            <a:r>
              <a:rPr lang="en-US" sz="2900" i="1" dirty="0" err="1" smtClean="0">
                <a:solidFill>
                  <a:srgbClr val="0070C0"/>
                </a:solidFill>
              </a:rPr>
              <a:t>Taslak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metnin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kaynak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metinle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örtüşüp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örtüşmediğini</a:t>
            </a:r>
            <a:r>
              <a:rPr lang="en-US" sz="2900" i="1" dirty="0" smtClean="0">
                <a:solidFill>
                  <a:srgbClr val="0070C0"/>
                </a:solidFill>
              </a:rPr>
              <a:t>, </a:t>
            </a:r>
            <a:r>
              <a:rPr lang="en-US" sz="2900" i="1" dirty="0" err="1" smtClean="0">
                <a:solidFill>
                  <a:srgbClr val="0070C0"/>
                </a:solidFill>
              </a:rPr>
              <a:t>hedef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dile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ve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kitleye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uygun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olup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olmadığını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ve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terminoloji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kullanımının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doğruluğunu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gözden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geçirmelidir</a:t>
            </a:r>
            <a:r>
              <a:rPr lang="en-US" sz="2900" i="1" dirty="0" smtClean="0">
                <a:solidFill>
                  <a:srgbClr val="0070C0"/>
                </a:solidFill>
              </a:rPr>
              <a:t>. </a:t>
            </a:r>
            <a:r>
              <a:rPr lang="en-US" sz="2900" i="1" dirty="0" err="1" smtClean="0">
                <a:solidFill>
                  <a:srgbClr val="0070C0"/>
                </a:solidFill>
              </a:rPr>
              <a:t>Kaynağa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ve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hedefe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uygun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olduğuna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karar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verdikten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sonra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çeviriyi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dil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bilgisi</a:t>
            </a:r>
            <a:r>
              <a:rPr lang="en-US" sz="2900" i="1" dirty="0" smtClean="0">
                <a:solidFill>
                  <a:srgbClr val="0070C0"/>
                </a:solidFill>
              </a:rPr>
              <a:t>, </a:t>
            </a:r>
            <a:r>
              <a:rPr lang="en-US" sz="2900" i="1" dirty="0" err="1" smtClean="0">
                <a:solidFill>
                  <a:srgbClr val="0070C0"/>
                </a:solidFill>
              </a:rPr>
              <a:t>okunurluk</a:t>
            </a:r>
            <a:r>
              <a:rPr lang="en-US" sz="2900" i="1" dirty="0" smtClean="0">
                <a:solidFill>
                  <a:srgbClr val="0070C0"/>
                </a:solidFill>
              </a:rPr>
              <a:t>, </a:t>
            </a:r>
            <a:r>
              <a:rPr lang="en-US" sz="2900" i="1" dirty="0" err="1" smtClean="0">
                <a:solidFill>
                  <a:srgbClr val="0070C0"/>
                </a:solidFill>
              </a:rPr>
              <a:t>akıcılık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açısından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detaylı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olarak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incelemelidir</a:t>
            </a:r>
            <a:r>
              <a:rPr lang="en-US" sz="2900" i="1" dirty="0" smtClean="0">
                <a:solidFill>
                  <a:srgbClr val="0070C0"/>
                </a:solidFill>
              </a:rPr>
              <a:t>. </a:t>
            </a:r>
            <a:r>
              <a:rPr lang="en-US" sz="2900" i="1" dirty="0" err="1" smtClean="0">
                <a:solidFill>
                  <a:srgbClr val="0070C0"/>
                </a:solidFill>
              </a:rPr>
              <a:t>Varsa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özel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isimlerin</a:t>
            </a:r>
            <a:r>
              <a:rPr lang="en-US" sz="2900" i="1" dirty="0" smtClean="0">
                <a:solidFill>
                  <a:srgbClr val="0070C0"/>
                </a:solidFill>
              </a:rPr>
              <a:t>, </a:t>
            </a:r>
            <a:r>
              <a:rPr lang="en-US" sz="2900" i="1" dirty="0" err="1" smtClean="0">
                <a:solidFill>
                  <a:srgbClr val="0070C0"/>
                </a:solidFill>
              </a:rPr>
              <a:t>sayıların</a:t>
            </a:r>
            <a:r>
              <a:rPr lang="en-US" sz="2900" i="1" dirty="0" smtClean="0">
                <a:solidFill>
                  <a:srgbClr val="0070C0"/>
                </a:solidFill>
              </a:rPr>
              <a:t>, </a:t>
            </a:r>
            <a:r>
              <a:rPr lang="en-US" sz="2900" i="1" dirty="0" err="1" smtClean="0">
                <a:solidFill>
                  <a:srgbClr val="0070C0"/>
                </a:solidFill>
              </a:rPr>
              <a:t>tabloların</a:t>
            </a:r>
            <a:r>
              <a:rPr lang="en-US" sz="2900" i="1" dirty="0" smtClean="0">
                <a:solidFill>
                  <a:srgbClr val="0070C0"/>
                </a:solidFill>
              </a:rPr>
              <a:t>, </a:t>
            </a:r>
            <a:r>
              <a:rPr lang="en-US" sz="2900" i="1" dirty="0" err="1" smtClean="0">
                <a:solidFill>
                  <a:srgbClr val="0070C0"/>
                </a:solidFill>
              </a:rPr>
              <a:t>grafiklerin</a:t>
            </a:r>
            <a:r>
              <a:rPr lang="en-US" sz="2900" i="1" dirty="0" smtClean="0">
                <a:solidFill>
                  <a:srgbClr val="0070C0"/>
                </a:solidFill>
              </a:rPr>
              <a:t>, </a:t>
            </a:r>
            <a:r>
              <a:rPr lang="en-US" sz="2900" i="1" dirty="0" err="1" smtClean="0">
                <a:solidFill>
                  <a:srgbClr val="0070C0"/>
                </a:solidFill>
              </a:rPr>
              <a:t>çizimlerin</a:t>
            </a:r>
            <a:r>
              <a:rPr lang="en-US" sz="2900" i="1" dirty="0" smtClean="0">
                <a:solidFill>
                  <a:srgbClr val="0070C0"/>
                </a:solidFill>
              </a:rPr>
              <a:t>, </a:t>
            </a:r>
            <a:r>
              <a:rPr lang="en-US" sz="2900" i="1" dirty="0" err="1" smtClean="0">
                <a:solidFill>
                  <a:srgbClr val="0070C0"/>
                </a:solidFill>
              </a:rPr>
              <a:t>resimlerin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doğruluğunu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denetlemelidir</a:t>
            </a:r>
            <a:r>
              <a:rPr lang="en-US" sz="2900" i="1" dirty="0" smtClean="0">
                <a:solidFill>
                  <a:srgbClr val="0070C0"/>
                </a:solidFill>
              </a:rPr>
              <a:t>. </a:t>
            </a:r>
            <a:r>
              <a:rPr lang="en-US" sz="2900" i="1" dirty="0" err="1" smtClean="0">
                <a:solidFill>
                  <a:srgbClr val="0070C0"/>
                </a:solidFill>
              </a:rPr>
              <a:t>Çeviriyi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baştan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sona</a:t>
            </a:r>
            <a:r>
              <a:rPr lang="en-US" sz="2900" i="1" dirty="0" smtClean="0">
                <a:solidFill>
                  <a:srgbClr val="0070C0"/>
                </a:solidFill>
              </a:rPr>
              <a:t> son </a:t>
            </a:r>
            <a:r>
              <a:rPr lang="en-US" sz="2900" i="1" dirty="0" err="1" smtClean="0">
                <a:solidFill>
                  <a:srgbClr val="0070C0"/>
                </a:solidFill>
              </a:rPr>
              <a:t>kez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gözden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geçirdikten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sonra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teslim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etmelidir</a:t>
            </a:r>
            <a:r>
              <a:rPr lang="en-US" sz="2900" i="1" dirty="0" smtClean="0">
                <a:solidFill>
                  <a:srgbClr val="0070C0"/>
                </a:solidFill>
              </a:rPr>
              <a:t>.</a:t>
            </a:r>
          </a:p>
          <a:p>
            <a:endParaRPr lang="ru-RU" sz="29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0070C0"/>
                </a:solidFill>
              </a:rPr>
              <a:t>İnternette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Kitap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Kaynaklar</a:t>
            </a:r>
            <a:r>
              <a:rPr lang="ru-RU" dirty="0">
                <a:solidFill>
                  <a:srgbClr val="0070C0"/>
                </a:solidFill>
              </a:rPr>
              <a:t> 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Виды перевода - http://www.trpub.ru/valeeva-perevod.html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История турецкого перевода - http://www.mirperevoda.ru/turke_tranc_hist.htm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Ложные друзья переводчика - http://linguistic.ru/index.php?id=63&amp;op=content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Мир перевода - http://apchuzhakin.narod.ru/books.htm</a:t>
            </a:r>
          </a:p>
        </p:txBody>
      </p:sp>
    </p:spTree>
    <p:extLst>
      <p:ext uri="{BB962C8B-B14F-4D97-AF65-F5344CB8AC3E}">
        <p14:creationId xmlns:p14="http://schemas.microsoft.com/office/powerpoint/2010/main" val="141905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txBody>
          <a:bodyPr/>
          <a:lstStyle/>
          <a:p>
            <a:r>
              <a:rPr lang="en-US" b="1" dirty="0" err="1" smtClean="0"/>
              <a:t>Teknik</a:t>
            </a:r>
            <a:r>
              <a:rPr lang="en-US" b="1" dirty="0" smtClean="0"/>
              <a:t> </a:t>
            </a:r>
            <a:r>
              <a:rPr lang="en-US" b="1" dirty="0" err="1" smtClean="0"/>
              <a:t>Çeviri</a:t>
            </a:r>
            <a:r>
              <a:rPr lang="en-US" b="1" dirty="0" smtClean="0"/>
              <a:t> </a:t>
            </a:r>
            <a:r>
              <a:rPr lang="en-US" b="1" dirty="0" err="1" smtClean="0"/>
              <a:t>Nedir</a:t>
            </a:r>
            <a:r>
              <a:rPr lang="en-US" b="1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325112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err="1" smtClean="0">
                <a:solidFill>
                  <a:srgbClr val="0070C0"/>
                </a:solidFill>
              </a:rPr>
              <a:t>Teknoloji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bilim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çatısı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altında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ortaya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çıkmış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olan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teknik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faaliyetlerin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yürütülmesi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işlevini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üstlenen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teknik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alanlarda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üretim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yapan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sektörlerde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yapılan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işler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veya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ortaya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çıkan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ürünlerle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bağlantılı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metinlerin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çevrilmesi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işine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teknik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adı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verilir</a:t>
            </a:r>
            <a:r>
              <a:rPr lang="en-US" i="1" dirty="0" smtClean="0">
                <a:solidFill>
                  <a:srgbClr val="0070C0"/>
                </a:solidFill>
              </a:rPr>
              <a:t>. </a:t>
            </a:r>
            <a:r>
              <a:rPr lang="en-US" b="1" i="1" dirty="0" err="1" smtClean="0">
                <a:solidFill>
                  <a:srgbClr val="0070C0"/>
                </a:solidFill>
              </a:rPr>
              <a:t>Teknik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çeviri</a:t>
            </a:r>
            <a:r>
              <a:rPr lang="en-US" i="1" dirty="0" smtClean="0">
                <a:solidFill>
                  <a:srgbClr val="0070C0"/>
                </a:solidFill>
              </a:rPr>
              <a:t>; </a:t>
            </a:r>
            <a:r>
              <a:rPr lang="en-US" i="1" dirty="0" err="1" smtClean="0">
                <a:solidFill>
                  <a:srgbClr val="0070C0"/>
                </a:solidFill>
              </a:rPr>
              <a:t>tıp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mühendislik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bilişim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enerji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elektrik</a:t>
            </a:r>
            <a:r>
              <a:rPr lang="en-US" i="1" dirty="0" smtClean="0">
                <a:solidFill>
                  <a:srgbClr val="0070C0"/>
                </a:solidFill>
              </a:rPr>
              <a:t>/</a:t>
            </a:r>
            <a:r>
              <a:rPr lang="en-US" i="1" dirty="0" err="1" smtClean="0">
                <a:solidFill>
                  <a:srgbClr val="0070C0"/>
                </a:solidFill>
              </a:rPr>
              <a:t>elektronik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inşaat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telekomünikasyon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uzay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bilimleri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otomotiv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biyoloji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tekstil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gibi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alanlarda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hazırlanan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kalite</a:t>
            </a:r>
            <a:r>
              <a:rPr lang="en-US" i="1" dirty="0" smtClean="0">
                <a:solidFill>
                  <a:srgbClr val="0070C0"/>
                </a:solidFill>
              </a:rPr>
              <a:t>/</a:t>
            </a:r>
            <a:r>
              <a:rPr lang="en-US" i="1" dirty="0" err="1" smtClean="0">
                <a:solidFill>
                  <a:srgbClr val="0070C0"/>
                </a:solidFill>
              </a:rPr>
              <a:t>izin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belgelerini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kullanım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kılavuzlarını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veya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diğer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amaçlı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belgeleri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kapsar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tr-TR" dirty="0" smtClean="0"/>
              <a:t>SORULARA YANIT VERİNİZ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1.</a:t>
            </a:r>
            <a:r>
              <a:rPr lang="en-US" dirty="0" err="1" smtClean="0">
                <a:solidFill>
                  <a:srgbClr val="0070C0"/>
                </a:solidFill>
              </a:rPr>
              <a:t>Teknik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Çeviri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Nedir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  <a:endParaRPr lang="ru-RU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 2. </a:t>
            </a:r>
            <a:r>
              <a:rPr lang="en-US" dirty="0" err="1" smtClean="0">
                <a:solidFill>
                  <a:srgbClr val="0070C0"/>
                </a:solidFill>
              </a:rPr>
              <a:t>Teknik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Çevirinin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Kapsamı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Nedir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  <a:endParaRPr lang="ru-RU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3.</a:t>
            </a:r>
            <a:r>
              <a:rPr lang="en-US" dirty="0" err="1" smtClean="0">
                <a:solidFill>
                  <a:srgbClr val="0070C0"/>
                </a:solidFill>
              </a:rPr>
              <a:t>Teknik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çevirinin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özellikleri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nelerdir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  <a:endParaRPr lang="ru-RU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4.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Teknik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Çeviri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Türleri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tr-TR" dirty="0" smtClean="0">
                <a:solidFill>
                  <a:srgbClr val="0070C0"/>
                </a:solidFill>
              </a:rPr>
              <a:t>Anlatınız </a:t>
            </a:r>
          </a:p>
          <a:p>
            <a:pPr marL="109728" indent="0">
              <a:buNone/>
            </a:pPr>
            <a:r>
              <a:rPr lang="tr-TR" dirty="0" smtClean="0">
                <a:solidFill>
                  <a:srgbClr val="0070C0"/>
                </a:solidFill>
              </a:rPr>
              <a:t>5.  Teknik Metin Çevirisinde Nelere Dikkat Edilmelidir </a:t>
            </a:r>
          </a:p>
          <a:p>
            <a:pPr marL="109728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ru-RU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02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/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Çevirinin</a:t>
            </a:r>
            <a:r>
              <a:rPr lang="en-US" dirty="0" smtClean="0"/>
              <a:t> </a:t>
            </a:r>
            <a:r>
              <a:rPr lang="en-US" dirty="0" err="1" smtClean="0"/>
              <a:t>Kapsamı</a:t>
            </a:r>
            <a:r>
              <a:rPr lang="en-US" dirty="0" smtClean="0"/>
              <a:t> </a:t>
            </a:r>
            <a:r>
              <a:rPr lang="en-US" dirty="0" err="1" smtClean="0"/>
              <a:t>Nedir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00034" y="264318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1714488"/>
            <a:ext cx="6929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i="1" dirty="0" smtClean="0">
                <a:solidFill>
                  <a:srgbClr val="0070C0"/>
                </a:solidFill>
              </a:rPr>
              <a:t>İ</a:t>
            </a:r>
            <a:r>
              <a:rPr lang="en-US" sz="2400" i="1" dirty="0" err="1" smtClean="0">
                <a:solidFill>
                  <a:srgbClr val="0070C0"/>
                </a:solidFill>
              </a:rPr>
              <a:t>laç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prospektüsleri</a:t>
            </a:r>
            <a:r>
              <a:rPr lang="en-US" sz="2400" i="1" dirty="0" smtClean="0">
                <a:solidFill>
                  <a:srgbClr val="0070C0"/>
                </a:solidFill>
              </a:rPr>
              <a:t>, </a:t>
            </a:r>
            <a:r>
              <a:rPr lang="en-US" sz="2400" i="1" dirty="0" err="1" smtClean="0">
                <a:solidFill>
                  <a:srgbClr val="0070C0"/>
                </a:solidFill>
              </a:rPr>
              <a:t>katalogların</a:t>
            </a:r>
            <a:r>
              <a:rPr lang="en-US" sz="2400" i="1" dirty="0" smtClean="0">
                <a:solidFill>
                  <a:srgbClr val="0070C0"/>
                </a:solidFill>
              </a:rPr>
              <a:t>, </a:t>
            </a:r>
            <a:r>
              <a:rPr lang="en-US" sz="2400" i="1" dirty="0" err="1" smtClean="0">
                <a:solidFill>
                  <a:srgbClr val="0070C0"/>
                </a:solidFill>
              </a:rPr>
              <a:t>broşürlerin</a:t>
            </a:r>
            <a:r>
              <a:rPr lang="en-US" sz="2400" i="1" dirty="0" smtClean="0">
                <a:solidFill>
                  <a:srgbClr val="0070C0"/>
                </a:solidFill>
              </a:rPr>
              <a:t>, </a:t>
            </a:r>
            <a:r>
              <a:rPr lang="en-US" sz="2400" i="1" dirty="0" err="1" smtClean="0">
                <a:solidFill>
                  <a:srgbClr val="0070C0"/>
                </a:solidFill>
              </a:rPr>
              <a:t>yapı</a:t>
            </a:r>
            <a:r>
              <a:rPr lang="en-US" sz="2400" i="1" dirty="0" smtClean="0">
                <a:solidFill>
                  <a:srgbClr val="0070C0"/>
                </a:solidFill>
              </a:rPr>
              <a:t>, </a:t>
            </a:r>
            <a:r>
              <a:rPr lang="en-US" sz="2400" i="1" dirty="0" err="1" smtClean="0">
                <a:solidFill>
                  <a:srgbClr val="0070C0"/>
                </a:solidFill>
              </a:rPr>
              <a:t>bakım</a:t>
            </a:r>
            <a:r>
              <a:rPr lang="en-US" sz="2400" i="1" dirty="0" smtClean="0">
                <a:solidFill>
                  <a:srgbClr val="0070C0"/>
                </a:solidFill>
              </a:rPr>
              <a:t>, </a:t>
            </a:r>
            <a:r>
              <a:rPr lang="en-US" sz="2400" i="1" dirty="0" err="1" smtClean="0">
                <a:solidFill>
                  <a:srgbClr val="0070C0"/>
                </a:solidFill>
              </a:rPr>
              <a:t>onarım</a:t>
            </a:r>
            <a:r>
              <a:rPr lang="en-US" sz="2400" i="1" dirty="0" smtClean="0">
                <a:solidFill>
                  <a:srgbClr val="0070C0"/>
                </a:solidFill>
              </a:rPr>
              <a:t>, </a:t>
            </a:r>
            <a:r>
              <a:rPr lang="en-US" sz="2400" i="1" dirty="0" err="1" smtClean="0">
                <a:solidFill>
                  <a:srgbClr val="0070C0"/>
                </a:solidFill>
              </a:rPr>
              <a:t>restorasyon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projelerinin</a:t>
            </a:r>
            <a:r>
              <a:rPr lang="en-US" sz="2400" i="1" dirty="0" smtClean="0">
                <a:solidFill>
                  <a:srgbClr val="0070C0"/>
                </a:solidFill>
              </a:rPr>
              <a:t>, </a:t>
            </a:r>
            <a:r>
              <a:rPr lang="en-US" sz="2400" i="1" dirty="0" err="1" smtClean="0">
                <a:solidFill>
                  <a:srgbClr val="0070C0"/>
                </a:solidFill>
              </a:rPr>
              <a:t>ithalat-ihracat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yazışmalarının</a:t>
            </a:r>
            <a:r>
              <a:rPr lang="en-US" sz="2400" i="1" dirty="0" smtClean="0">
                <a:solidFill>
                  <a:srgbClr val="0070C0"/>
                </a:solidFill>
              </a:rPr>
              <a:t>, </a:t>
            </a:r>
            <a:r>
              <a:rPr lang="en-US" sz="2400" i="1" dirty="0" err="1" smtClean="0">
                <a:solidFill>
                  <a:srgbClr val="0070C0"/>
                </a:solidFill>
              </a:rPr>
              <a:t>raporların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çevirileri</a:t>
            </a:r>
            <a:r>
              <a:rPr lang="en-US" sz="2400" i="1" dirty="0" smtClean="0">
                <a:solidFill>
                  <a:srgbClr val="0070C0"/>
                </a:solidFill>
              </a:rPr>
              <a:t>, </a:t>
            </a:r>
            <a:r>
              <a:rPr lang="en-US" sz="2400" i="1" dirty="0" err="1" smtClean="0">
                <a:solidFill>
                  <a:srgbClr val="0070C0"/>
                </a:solidFill>
              </a:rPr>
              <a:t>tapu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ve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kadastro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alanındaki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çeviriler</a:t>
            </a:r>
            <a:r>
              <a:rPr lang="en-US" sz="2400" i="1" dirty="0" smtClean="0">
                <a:solidFill>
                  <a:srgbClr val="0070C0"/>
                </a:solidFill>
              </a:rPr>
              <a:t>, </a:t>
            </a:r>
            <a:r>
              <a:rPr lang="en-US" sz="2400" i="1" dirty="0" err="1" smtClean="0">
                <a:solidFill>
                  <a:srgbClr val="0070C0"/>
                </a:solidFill>
              </a:rPr>
              <a:t>mimari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yapılar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ileilgili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izin</a:t>
            </a:r>
            <a:r>
              <a:rPr lang="en-US" sz="2400" i="1" dirty="0" smtClean="0">
                <a:solidFill>
                  <a:srgbClr val="0070C0"/>
                </a:solidFill>
              </a:rPr>
              <a:t>, </a:t>
            </a:r>
            <a:r>
              <a:rPr lang="en-US" sz="2400" i="1" dirty="0" err="1" smtClean="0">
                <a:solidFill>
                  <a:srgbClr val="0070C0"/>
                </a:solidFill>
              </a:rPr>
              <a:t>ruhsat</a:t>
            </a:r>
            <a:r>
              <a:rPr lang="en-US" sz="2400" i="1" dirty="0" smtClean="0">
                <a:solidFill>
                  <a:srgbClr val="0070C0"/>
                </a:solidFill>
              </a:rPr>
              <a:t>, </a:t>
            </a:r>
            <a:r>
              <a:rPr lang="en-US" sz="2400" i="1" dirty="0" err="1" smtClean="0">
                <a:solidFill>
                  <a:srgbClr val="0070C0"/>
                </a:solidFill>
              </a:rPr>
              <a:t>proje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çevirileri</a:t>
            </a:r>
            <a:r>
              <a:rPr lang="en-US" sz="2400" i="1" dirty="0" smtClean="0">
                <a:solidFill>
                  <a:srgbClr val="0070C0"/>
                </a:solidFill>
              </a:rPr>
              <a:t>)</a:t>
            </a:r>
            <a:endParaRPr lang="ru-RU" sz="2400" i="1" dirty="0">
              <a:solidFill>
                <a:srgbClr val="0070C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0034" y="442913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00034" y="5357826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4429132"/>
            <a:ext cx="5719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 err="1" smtClean="0">
                <a:solidFill>
                  <a:srgbClr val="00B0F0"/>
                </a:solidFill>
              </a:rPr>
              <a:t>Elektrik-Elektronik</a:t>
            </a:r>
            <a:r>
              <a:rPr lang="en-US" sz="2400" i="1" dirty="0" smtClean="0">
                <a:solidFill>
                  <a:srgbClr val="00B0F0"/>
                </a:solidFill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</a:rPr>
              <a:t>alanındaki</a:t>
            </a:r>
            <a:r>
              <a:rPr lang="en-US" sz="2400" i="1" dirty="0" smtClean="0">
                <a:solidFill>
                  <a:srgbClr val="00B0F0"/>
                </a:solidFill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</a:rPr>
              <a:t>çeviriler</a:t>
            </a:r>
            <a:r>
              <a:rPr lang="en-US" sz="2400" i="1" dirty="0" smtClean="0">
                <a:solidFill>
                  <a:srgbClr val="00B0F0"/>
                </a:solidFill>
              </a:rPr>
              <a:t> </a:t>
            </a:r>
            <a:endParaRPr lang="ru-RU" sz="2400" i="1" dirty="0">
              <a:solidFill>
                <a:srgbClr val="00B0F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00166" y="5286388"/>
            <a:ext cx="4762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 err="1" smtClean="0">
                <a:solidFill>
                  <a:srgbClr val="0070C0"/>
                </a:solidFill>
              </a:rPr>
              <a:t>Mühendislik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alanındaki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çeviriler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endParaRPr lang="ru-RU" sz="2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42910" y="550070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42910" y="300037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42910" y="4286256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2643183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 smtClean="0">
                <a:solidFill>
                  <a:srgbClr val="00B0F0"/>
                </a:solidFill>
              </a:rPr>
              <a:t>Telekomünikasyon</a:t>
            </a:r>
            <a:r>
              <a:rPr lang="en-US" sz="2400" i="1" dirty="0" smtClean="0">
                <a:solidFill>
                  <a:srgbClr val="00B0F0"/>
                </a:solidFill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</a:rPr>
              <a:t>alanındaki</a:t>
            </a:r>
            <a:r>
              <a:rPr lang="en-US" sz="2400" i="1" dirty="0" smtClean="0">
                <a:solidFill>
                  <a:srgbClr val="00B0F0"/>
                </a:solidFill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</a:rPr>
              <a:t>çeviriler</a:t>
            </a:r>
            <a:r>
              <a:rPr lang="en-US" sz="2400" i="1" dirty="0" smtClean="0">
                <a:solidFill>
                  <a:srgbClr val="00B0F0"/>
                </a:solidFill>
              </a:rPr>
              <a:t>/</a:t>
            </a:r>
            <a:r>
              <a:rPr lang="en-US" sz="2400" i="1" dirty="0" err="1" smtClean="0">
                <a:solidFill>
                  <a:srgbClr val="00B0F0"/>
                </a:solidFill>
              </a:rPr>
              <a:t>tercümeler</a:t>
            </a:r>
            <a:r>
              <a:rPr lang="en-US" sz="2400" i="1" dirty="0" smtClean="0">
                <a:solidFill>
                  <a:srgbClr val="00B0F0"/>
                </a:solidFill>
              </a:rPr>
              <a:t> (</a:t>
            </a:r>
            <a:r>
              <a:rPr lang="en-US" sz="2400" i="1" dirty="0" err="1" smtClean="0">
                <a:solidFill>
                  <a:srgbClr val="00B0F0"/>
                </a:solidFill>
              </a:rPr>
              <a:t>iletişim</a:t>
            </a:r>
            <a:r>
              <a:rPr lang="en-US" sz="2400" i="1" dirty="0" smtClean="0">
                <a:solidFill>
                  <a:srgbClr val="00B0F0"/>
                </a:solidFill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</a:rPr>
              <a:t>cihazları</a:t>
            </a:r>
            <a:r>
              <a:rPr lang="en-US" sz="2400" i="1" dirty="0" smtClean="0">
                <a:solidFill>
                  <a:srgbClr val="00B0F0"/>
                </a:solidFill>
              </a:rPr>
              <a:t> </a:t>
            </a:r>
            <a:r>
              <a:rPr lang="en-US" sz="2400" i="1" dirty="0" err="1" smtClean="0">
                <a:solidFill>
                  <a:srgbClr val="00B0F0"/>
                </a:solidFill>
              </a:rPr>
              <a:t>çevirileri</a:t>
            </a:r>
            <a:r>
              <a:rPr lang="en-US" sz="2400" i="1" dirty="0" smtClean="0">
                <a:solidFill>
                  <a:srgbClr val="00B0F0"/>
                </a:solidFill>
              </a:rPr>
              <a:t>)</a:t>
            </a:r>
            <a:endParaRPr lang="ru-RU" sz="2400" i="1" dirty="0">
              <a:solidFill>
                <a:srgbClr val="00B0F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4071942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 smtClean="0">
                <a:solidFill>
                  <a:srgbClr val="0070C0"/>
                </a:solidFill>
              </a:rPr>
              <a:t>Bilişim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alanındaki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çeviriler</a:t>
            </a:r>
            <a:r>
              <a:rPr lang="en-US" sz="2400" i="1" dirty="0" smtClean="0">
                <a:solidFill>
                  <a:srgbClr val="0070C0"/>
                </a:solidFill>
              </a:rPr>
              <a:t> (</a:t>
            </a:r>
            <a:r>
              <a:rPr lang="en-US" sz="2400" i="1" dirty="0" err="1" smtClean="0">
                <a:solidFill>
                  <a:srgbClr val="0070C0"/>
                </a:solidFill>
              </a:rPr>
              <a:t>yazılım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çevirileri</a:t>
            </a:r>
            <a:r>
              <a:rPr lang="en-US" sz="2400" i="1" dirty="0" smtClean="0">
                <a:solidFill>
                  <a:srgbClr val="0070C0"/>
                </a:solidFill>
              </a:rPr>
              <a:t>)</a:t>
            </a:r>
            <a:endParaRPr lang="ru-RU" sz="2400" i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5286388"/>
            <a:ext cx="5929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 smtClean="0">
                <a:solidFill>
                  <a:srgbClr val="0070C0"/>
                </a:solidFill>
              </a:rPr>
              <a:t>Teknik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alandaki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Avrupa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Birliği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projeleri</a:t>
            </a:r>
            <a:r>
              <a:rPr lang="en-US" sz="2400" i="1" dirty="0" smtClean="0">
                <a:solidFill>
                  <a:srgbClr val="0070C0"/>
                </a:solidFill>
              </a:rPr>
              <a:t> de </a:t>
            </a:r>
            <a:r>
              <a:rPr lang="en-US" sz="2400" i="1" dirty="0" err="1" smtClean="0">
                <a:solidFill>
                  <a:srgbClr val="0070C0"/>
                </a:solidFill>
              </a:rPr>
              <a:t>bu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kapsamda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ele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alınır</a:t>
            </a:r>
            <a:r>
              <a:rPr lang="en-US" sz="2400" i="1" dirty="0" smtClean="0">
                <a:solidFill>
                  <a:srgbClr val="0070C0"/>
                </a:solidFill>
              </a:rPr>
              <a:t>.</a:t>
            </a:r>
            <a:endParaRPr lang="ru-RU" sz="2400" i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85918" y="1214422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 smtClean="0">
                <a:solidFill>
                  <a:srgbClr val="0070C0"/>
                </a:solidFill>
              </a:rPr>
              <a:t>Ulaşım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araçları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alanındaki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çeviriler</a:t>
            </a:r>
            <a:r>
              <a:rPr lang="en-US" sz="2400" i="1" dirty="0" smtClean="0">
                <a:solidFill>
                  <a:srgbClr val="0070C0"/>
                </a:solidFill>
              </a:rPr>
              <a:t> (</a:t>
            </a:r>
            <a:r>
              <a:rPr lang="en-US" sz="2400" i="1" dirty="0" err="1" smtClean="0">
                <a:solidFill>
                  <a:srgbClr val="0070C0"/>
                </a:solidFill>
              </a:rPr>
              <a:t>deniz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taşımacılığı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belgeleri</a:t>
            </a:r>
            <a:r>
              <a:rPr lang="en-US" sz="2400" i="1" dirty="0" smtClean="0">
                <a:solidFill>
                  <a:srgbClr val="0070C0"/>
                </a:solidFill>
              </a:rPr>
              <a:t>, </a:t>
            </a:r>
            <a:r>
              <a:rPr lang="en-US" sz="2400" i="1" dirty="0" err="1" smtClean="0">
                <a:solidFill>
                  <a:srgbClr val="0070C0"/>
                </a:solidFill>
              </a:rPr>
              <a:t>havacılık</a:t>
            </a:r>
            <a:r>
              <a:rPr lang="en-US" sz="2400" i="1" dirty="0" smtClean="0">
                <a:solidFill>
                  <a:srgbClr val="0070C0"/>
                </a:solidFill>
              </a:rPr>
              <a:t>, </a:t>
            </a:r>
            <a:r>
              <a:rPr lang="en-US" sz="2400" i="1" dirty="0" err="1" smtClean="0">
                <a:solidFill>
                  <a:srgbClr val="0070C0"/>
                </a:solidFill>
              </a:rPr>
              <a:t>hava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ulaşım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araçlarıçevirileri</a:t>
            </a:r>
            <a:r>
              <a:rPr lang="en-US" sz="2400" i="1" dirty="0" smtClean="0"/>
              <a:t>)</a:t>
            </a:r>
            <a:endParaRPr lang="ru-RU" sz="2400" i="1" dirty="0"/>
          </a:p>
        </p:txBody>
      </p:sp>
      <p:sp>
        <p:nvSpPr>
          <p:cNvPr id="14" name="Овал 13"/>
          <p:cNvSpPr/>
          <p:nvPr/>
        </p:nvSpPr>
        <p:spPr>
          <a:xfrm>
            <a:off x="642910" y="157161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çevirinin</a:t>
            </a:r>
            <a:r>
              <a:rPr lang="en-US" dirty="0" smtClean="0"/>
              <a:t> </a:t>
            </a:r>
            <a:r>
              <a:rPr lang="en-US" dirty="0" err="1" smtClean="0"/>
              <a:t>özellikleri</a:t>
            </a:r>
            <a:r>
              <a:rPr lang="en-US" dirty="0" smtClean="0"/>
              <a:t> </a:t>
            </a:r>
            <a:r>
              <a:rPr lang="en-US" dirty="0" err="1" smtClean="0"/>
              <a:t>nelerdir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861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i="1" dirty="0" smtClean="0">
                <a:solidFill>
                  <a:srgbClr val="0070C0"/>
                </a:solidFill>
              </a:rPr>
              <a:t>• </a:t>
            </a:r>
            <a:r>
              <a:rPr lang="en-US" i="1" dirty="0" err="1" smtClean="0">
                <a:solidFill>
                  <a:srgbClr val="0070C0"/>
                </a:solidFill>
              </a:rPr>
              <a:t>Kısa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anlaşılır</a:t>
            </a:r>
            <a:r>
              <a:rPr lang="en-US" i="1" dirty="0" smtClean="0">
                <a:solidFill>
                  <a:srgbClr val="0070C0"/>
                </a:solidFill>
              </a:rPr>
              <a:t>, net </a:t>
            </a:r>
            <a:r>
              <a:rPr lang="en-US" i="1" dirty="0" err="1" smtClean="0">
                <a:solidFill>
                  <a:srgbClr val="0070C0"/>
                </a:solidFill>
              </a:rPr>
              <a:t>cümleler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gerektirir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Hedefodaklı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yani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ürün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kurulumu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veya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ürün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hakkında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bilgiverici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olduğu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için</a:t>
            </a:r>
            <a:r>
              <a:rPr lang="en-US" i="1" dirty="0" smtClean="0">
                <a:solidFill>
                  <a:srgbClr val="0070C0"/>
                </a:solidFill>
              </a:rPr>
              <a:t> en </a:t>
            </a:r>
            <a:r>
              <a:rPr lang="en-US" i="1" dirty="0" err="1" smtClean="0">
                <a:solidFill>
                  <a:srgbClr val="0070C0"/>
                </a:solidFill>
              </a:rPr>
              <a:t>kısa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yoldan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hedefe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ulaşmak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amaçlanır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bu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yüzden</a:t>
            </a:r>
            <a:r>
              <a:rPr lang="en-US" i="1" dirty="0" smtClean="0">
                <a:solidFill>
                  <a:srgbClr val="0070C0"/>
                </a:solidFill>
              </a:rPr>
              <a:t> de </a:t>
            </a:r>
            <a:r>
              <a:rPr lang="en-US" i="1" dirty="0" err="1" smtClean="0">
                <a:solidFill>
                  <a:srgbClr val="0070C0"/>
                </a:solidFill>
              </a:rPr>
              <a:t>açıklanan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bilgi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kısa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netbir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şekilde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verilir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  <a:endParaRPr lang="ru-RU" i="1" dirty="0" smtClean="0">
              <a:solidFill>
                <a:srgbClr val="0070C0"/>
              </a:solidFill>
            </a:endParaRPr>
          </a:p>
          <a:p>
            <a:pPr algn="just"/>
            <a:r>
              <a:rPr lang="en-US" i="1" dirty="0" smtClean="0">
                <a:solidFill>
                  <a:srgbClr val="0070C0"/>
                </a:solidFill>
              </a:rPr>
              <a:t>• </a:t>
            </a:r>
            <a:r>
              <a:rPr lang="en-US" i="1" dirty="0" err="1" smtClean="0">
                <a:solidFill>
                  <a:srgbClr val="0070C0"/>
                </a:solidFill>
              </a:rPr>
              <a:t>Yorum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katılmaz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eşanlamlı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sözcükler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kullanılmaz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kelimenin</a:t>
            </a:r>
            <a:r>
              <a:rPr lang="en-US" i="1" dirty="0" smtClean="0">
                <a:solidFill>
                  <a:srgbClr val="0070C0"/>
                </a:solidFill>
              </a:rPr>
              <a:t> tam </a:t>
            </a:r>
            <a:r>
              <a:rPr lang="en-US" i="1" dirty="0" err="1" smtClean="0">
                <a:solidFill>
                  <a:srgbClr val="0070C0"/>
                </a:solidFill>
              </a:rPr>
              <a:t>karşılığı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verilmek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zorundadır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  <a:endParaRPr lang="ru-RU" i="1" dirty="0" smtClean="0">
              <a:solidFill>
                <a:srgbClr val="0070C0"/>
              </a:solidFill>
            </a:endParaRPr>
          </a:p>
          <a:p>
            <a:pPr algn="just"/>
            <a:r>
              <a:rPr lang="en-US" i="1" dirty="0" smtClean="0">
                <a:solidFill>
                  <a:srgbClr val="0070C0"/>
                </a:solidFill>
              </a:rPr>
              <a:t>• </a:t>
            </a:r>
            <a:r>
              <a:rPr lang="en-US" i="1" dirty="0" err="1" smtClean="0">
                <a:solidFill>
                  <a:srgbClr val="0070C0"/>
                </a:solidFill>
              </a:rPr>
              <a:t>Kafa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karıştıran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cümleler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maddeler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halinde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sıralanarak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belirsizlik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giderilir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anlaşılır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ortayaçıkarılmalıdır.Terminoloji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kullanılır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  <a:endParaRPr lang="ru-RU" i="1" dirty="0" smtClean="0">
              <a:solidFill>
                <a:srgbClr val="0070C0"/>
              </a:solidFill>
            </a:endParaRPr>
          </a:p>
          <a:p>
            <a:pPr algn="just"/>
            <a:r>
              <a:rPr lang="en-US" i="1" dirty="0" smtClean="0">
                <a:solidFill>
                  <a:srgbClr val="0070C0"/>
                </a:solidFill>
              </a:rPr>
              <a:t>• CAT (</a:t>
            </a:r>
            <a:r>
              <a:rPr lang="en-US" i="1" dirty="0" err="1" smtClean="0">
                <a:solidFill>
                  <a:srgbClr val="0070C0"/>
                </a:solidFill>
              </a:rPr>
              <a:t>Bilgisayar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Destekli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</a:t>
            </a:r>
            <a:r>
              <a:rPr lang="en-US" i="1" dirty="0" smtClean="0">
                <a:solidFill>
                  <a:srgbClr val="0070C0"/>
                </a:solidFill>
              </a:rPr>
              <a:t>) </a:t>
            </a:r>
            <a:r>
              <a:rPr lang="en-US" i="1" dirty="0" err="1" smtClean="0">
                <a:solidFill>
                  <a:srgbClr val="0070C0"/>
                </a:solidFill>
              </a:rPr>
              <a:t>uygulamaları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kullanılır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  <a:endParaRPr lang="ru-RU" i="1" dirty="0" smtClean="0">
              <a:solidFill>
                <a:srgbClr val="0070C0"/>
              </a:solidFill>
            </a:endParaRPr>
          </a:p>
          <a:p>
            <a:pPr algn="just"/>
            <a:r>
              <a:rPr lang="en-US" i="1" dirty="0" smtClean="0">
                <a:solidFill>
                  <a:srgbClr val="0070C0"/>
                </a:solidFill>
              </a:rPr>
              <a:t>• </a:t>
            </a:r>
            <a:r>
              <a:rPr lang="en-US" i="1" dirty="0" err="1" smtClean="0">
                <a:solidFill>
                  <a:srgbClr val="0070C0"/>
                </a:solidFill>
              </a:rPr>
              <a:t>Birçok</a:t>
            </a:r>
            <a:r>
              <a:rPr lang="en-US" i="1" dirty="0" smtClean="0">
                <a:solidFill>
                  <a:srgbClr val="0070C0"/>
                </a:solidFill>
              </a:rPr>
              <a:t> alt </a:t>
            </a:r>
            <a:r>
              <a:rPr lang="en-US" i="1" dirty="0" err="1" smtClean="0">
                <a:solidFill>
                  <a:srgbClr val="0070C0"/>
                </a:solidFill>
              </a:rPr>
              <a:t>dalı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vardır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  <a:endParaRPr lang="ru-RU" i="1" dirty="0" smtClean="0">
              <a:solidFill>
                <a:srgbClr val="0070C0"/>
              </a:solidFill>
            </a:endParaRPr>
          </a:p>
          <a:p>
            <a:pPr algn="just"/>
            <a:r>
              <a:rPr lang="en-US" i="1" dirty="0" smtClean="0">
                <a:solidFill>
                  <a:srgbClr val="0070C0"/>
                </a:solidFill>
              </a:rPr>
              <a:t>• </a:t>
            </a:r>
            <a:r>
              <a:rPr lang="en-US" i="1" dirty="0" err="1" smtClean="0">
                <a:solidFill>
                  <a:srgbClr val="0070C0"/>
                </a:solidFill>
              </a:rPr>
              <a:t>Uzmanlık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gerektirir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  <a:endParaRPr lang="ru-RU" i="1" dirty="0" smtClean="0">
              <a:solidFill>
                <a:srgbClr val="0070C0"/>
              </a:solidFill>
            </a:endParaRPr>
          </a:p>
          <a:p>
            <a:pPr algn="just"/>
            <a:r>
              <a:rPr lang="en-US" i="1" dirty="0" smtClean="0">
                <a:solidFill>
                  <a:srgbClr val="0070C0"/>
                </a:solidFill>
              </a:rPr>
              <a:t>• </a:t>
            </a:r>
            <a:r>
              <a:rPr lang="en-US" i="1" dirty="0" err="1" smtClean="0">
                <a:solidFill>
                  <a:srgbClr val="0070C0"/>
                </a:solidFill>
              </a:rPr>
              <a:t>Seçilen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kelimeler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sektörün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ihtiyacını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karşılayan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türden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olmalıdır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  <a:endParaRPr lang="ru-RU" i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64292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Teknik Çeviri Türleri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723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b="1" i="1" dirty="0" smtClean="0">
                <a:solidFill>
                  <a:srgbClr val="0070C0"/>
                </a:solidFill>
              </a:rPr>
              <a:t>1- </a:t>
            </a:r>
            <a:r>
              <a:rPr lang="en-US" b="1" i="1" dirty="0" err="1" smtClean="0">
                <a:solidFill>
                  <a:srgbClr val="0070C0"/>
                </a:solidFill>
              </a:rPr>
              <a:t>Tekstil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Çevirisi</a:t>
            </a:r>
            <a:r>
              <a:rPr lang="en-US" i="1" dirty="0" smtClean="0">
                <a:solidFill>
                  <a:srgbClr val="0070C0"/>
                </a:solidFill>
              </a:rPr>
              <a:t>: </a:t>
            </a:r>
            <a:endParaRPr lang="tr-TR" i="1" dirty="0" smtClean="0">
              <a:solidFill>
                <a:srgbClr val="0070C0"/>
              </a:solidFill>
            </a:endParaRPr>
          </a:p>
          <a:p>
            <a:pPr algn="just"/>
            <a:r>
              <a:rPr lang="en-US" i="1" dirty="0" err="1" smtClean="0">
                <a:solidFill>
                  <a:srgbClr val="0070C0"/>
                </a:solidFill>
              </a:rPr>
              <a:t>Sorumluluk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titizlik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gerektiren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teknik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metinlerin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birçok</a:t>
            </a:r>
            <a:r>
              <a:rPr lang="en-US" i="1" dirty="0" smtClean="0">
                <a:solidFill>
                  <a:srgbClr val="0070C0"/>
                </a:solidFill>
              </a:rPr>
              <a:t> alt </a:t>
            </a:r>
            <a:r>
              <a:rPr lang="en-US" i="1" dirty="0" err="1" smtClean="0">
                <a:solidFill>
                  <a:srgbClr val="0070C0"/>
                </a:solidFill>
              </a:rPr>
              <a:t>türü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bulunmaktadır.Bunlardan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başta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gelen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tekstil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çevirileri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Dijital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Tercümenin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uzmanlık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alanlarından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biridir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Değişen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dünya</a:t>
            </a:r>
            <a:r>
              <a:rPr lang="tr-TR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ile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birlikte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insanın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ihtiyaçları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değişmeye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başlamaktadır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Insanların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giyim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ihtiyacının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fazlalaşması</a:t>
            </a:r>
            <a:r>
              <a:rPr lang="tr-TR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tekstil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alanında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canlanmaya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sebep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olurken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ticaret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şirketlerinin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dünyaya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açılmasını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sağlar.Uluslararası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kuruluşlar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ürünlerini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tanıtmak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pazarlamak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iş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alanlarını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genişletmek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için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çeviriye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ihtiyaç</a:t>
            </a:r>
            <a:r>
              <a:rPr lang="tr-TR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duyarlar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  <a:endParaRPr lang="tr-TR" i="1" dirty="0" smtClean="0">
              <a:solidFill>
                <a:srgbClr val="0070C0"/>
              </a:solidFill>
            </a:endParaRPr>
          </a:p>
          <a:p>
            <a:pPr algn="just"/>
            <a:r>
              <a:rPr lang="en-US" i="1" dirty="0" err="1" smtClean="0">
                <a:solidFill>
                  <a:srgbClr val="0070C0"/>
                </a:solidFill>
              </a:rPr>
              <a:t>Alanın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tamamen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kendine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ait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jargonu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vardır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yani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terminoloji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kendine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özgüdür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Tekstil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metinlerini</a:t>
            </a:r>
            <a:r>
              <a:rPr lang="tr-TR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uzman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çevirmenlerin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çevirmesi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kalite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açısından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önemlidir</a:t>
            </a:r>
            <a:r>
              <a:rPr lang="en-US" i="1" dirty="0" smtClean="0">
                <a:solidFill>
                  <a:srgbClr val="0070C0"/>
                </a:solidFill>
              </a:rPr>
              <a:t>. Bu </a:t>
            </a:r>
            <a:r>
              <a:rPr lang="en-US" i="1" dirty="0" err="1" smtClean="0">
                <a:solidFill>
                  <a:srgbClr val="0070C0"/>
                </a:solidFill>
              </a:rPr>
              <a:t>süreçte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Bilim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Sanayi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Teknoloji</a:t>
            </a:r>
            <a:r>
              <a:rPr lang="tr-TR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Bakanlığı'nın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hazırladığı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sözlükten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yararlanılabilir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  <a:endParaRPr lang="tr-TR" i="1" dirty="0" smtClean="0">
              <a:solidFill>
                <a:srgbClr val="0070C0"/>
              </a:solidFill>
            </a:endParaRPr>
          </a:p>
          <a:p>
            <a:pPr algn="just"/>
            <a:r>
              <a:rPr lang="en-US" i="1" dirty="0" err="1" smtClean="0">
                <a:solidFill>
                  <a:srgbClr val="0070C0"/>
                </a:solidFill>
              </a:rPr>
              <a:t>Tekstil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çevirisi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türleri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arasında</a:t>
            </a:r>
            <a:r>
              <a:rPr lang="en-US" i="1" dirty="0" smtClean="0">
                <a:solidFill>
                  <a:srgbClr val="0070C0"/>
                </a:solidFill>
              </a:rPr>
              <a:t>; </a:t>
            </a:r>
            <a:r>
              <a:rPr lang="en-US" i="1" dirty="0" err="1" smtClean="0">
                <a:solidFill>
                  <a:srgbClr val="0070C0"/>
                </a:solidFill>
              </a:rPr>
              <a:t>üretim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sertifikaları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sözleşmeler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renk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kodları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markaların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reklamtanıtımları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sözleşmeler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fuar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sergi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çalışmaları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tekstil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ihracat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belgeleri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etiketler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tekstil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kumaş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ile</a:t>
            </a:r>
            <a:r>
              <a:rPr lang="tr-TR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ilgili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sağlık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güvenlik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içerik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sertifikaları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bulunmaktadır</a:t>
            </a:r>
            <a:r>
              <a:rPr lang="en-US" i="1" dirty="0" smtClean="0"/>
              <a:t>.</a:t>
            </a:r>
            <a:endParaRPr lang="ru-RU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6000792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 smtClean="0"/>
              <a:t>2- </a:t>
            </a:r>
            <a:r>
              <a:rPr lang="en-US" b="1" i="1" dirty="0" err="1" smtClean="0">
                <a:solidFill>
                  <a:srgbClr val="0070C0"/>
                </a:solidFill>
              </a:rPr>
              <a:t>Gıda</a:t>
            </a:r>
            <a:r>
              <a:rPr lang="en-US" b="1" i="1" dirty="0" smtClean="0">
                <a:solidFill>
                  <a:srgbClr val="0070C0"/>
                </a:solidFill>
              </a:rPr>
              <a:t>, </a:t>
            </a:r>
            <a:r>
              <a:rPr lang="en-US" b="1" i="1" dirty="0" err="1" smtClean="0">
                <a:solidFill>
                  <a:srgbClr val="0070C0"/>
                </a:solidFill>
              </a:rPr>
              <a:t>Ziraat</a:t>
            </a:r>
            <a:r>
              <a:rPr lang="en-US" b="1" i="1" dirty="0" smtClean="0">
                <a:solidFill>
                  <a:srgbClr val="0070C0"/>
                </a:solidFill>
              </a:rPr>
              <a:t> &amp; </a:t>
            </a:r>
            <a:r>
              <a:rPr lang="en-US" b="1" i="1" dirty="0" err="1" smtClean="0">
                <a:solidFill>
                  <a:srgbClr val="0070C0"/>
                </a:solidFill>
              </a:rPr>
              <a:t>Tarım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Çevirisi</a:t>
            </a:r>
            <a:r>
              <a:rPr lang="en-US" i="1" dirty="0" smtClean="0">
                <a:solidFill>
                  <a:srgbClr val="0070C0"/>
                </a:solidFill>
              </a:rPr>
              <a:t>: </a:t>
            </a:r>
            <a:endParaRPr lang="tr-TR" i="1" dirty="0" smtClean="0">
              <a:solidFill>
                <a:srgbClr val="0070C0"/>
              </a:solidFill>
            </a:endParaRPr>
          </a:p>
          <a:p>
            <a:r>
              <a:rPr lang="en-US" i="1" dirty="0" err="1" smtClean="0">
                <a:solidFill>
                  <a:srgbClr val="0070C0"/>
                </a:solidFill>
              </a:rPr>
              <a:t>Artan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dünya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nüfusu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gıdaya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ihtiyacın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artmasına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sebep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olmuştur.Bu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sebeple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üretim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ziraatsal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tarımsal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faaliyetler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daha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fazla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ticaret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yapılmasını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sağlamıştır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Uluslararası</a:t>
            </a:r>
            <a:r>
              <a:rPr lang="tr-TR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ticaret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yapan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firmaların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pazar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arayışlarında</a:t>
            </a:r>
            <a:r>
              <a:rPr lang="en-US" i="1" dirty="0" smtClean="0">
                <a:solidFill>
                  <a:srgbClr val="0070C0"/>
                </a:solidFill>
              </a:rPr>
              <a:t>, firma </a:t>
            </a:r>
            <a:r>
              <a:rPr lang="en-US" i="1" dirty="0" err="1" smtClean="0">
                <a:solidFill>
                  <a:srgbClr val="0070C0"/>
                </a:solidFill>
              </a:rPr>
              <a:t>tanıtımında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ürün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satışında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ürün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tanıtımında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ortaklıkarayışları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ithalat-ihracat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işlerinde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çeviriye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ihtiyaç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duymaktadır</a:t>
            </a:r>
            <a:r>
              <a:rPr lang="en-US" i="1" dirty="0" smtClean="0">
                <a:solidFill>
                  <a:srgbClr val="0070C0"/>
                </a:solidFill>
              </a:rPr>
              <a:t>. Bu </a:t>
            </a:r>
            <a:r>
              <a:rPr lang="en-US" i="1" dirty="0" err="1" smtClean="0">
                <a:solidFill>
                  <a:srgbClr val="0070C0"/>
                </a:solidFill>
              </a:rPr>
              <a:t>sayede</a:t>
            </a:r>
            <a:r>
              <a:rPr lang="en-US" i="1" dirty="0" smtClean="0">
                <a:solidFill>
                  <a:srgbClr val="0070C0"/>
                </a:solidFill>
              </a:rPr>
              <a:t> de </a:t>
            </a:r>
            <a:r>
              <a:rPr lang="en-US" i="1" dirty="0" err="1" smtClean="0">
                <a:solidFill>
                  <a:srgbClr val="0070C0"/>
                </a:solidFill>
              </a:rPr>
              <a:t>kaliteli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hizmeti,sektör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firmalarının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sağlam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ortaklık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kurmasını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fazla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ürün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satmalarını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saglayacaktır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  <a:endParaRPr lang="tr-TR" i="1" dirty="0" smtClean="0">
              <a:solidFill>
                <a:srgbClr val="0070C0"/>
              </a:solidFill>
            </a:endParaRPr>
          </a:p>
          <a:p>
            <a:r>
              <a:rPr lang="en-US" i="1" dirty="0" smtClean="0">
                <a:solidFill>
                  <a:srgbClr val="0070C0"/>
                </a:solidFill>
              </a:rPr>
              <a:t>Bu </a:t>
            </a:r>
            <a:r>
              <a:rPr lang="en-US" i="1" dirty="0" err="1" smtClean="0">
                <a:solidFill>
                  <a:srgbClr val="0070C0"/>
                </a:solidFill>
              </a:rPr>
              <a:t>metinlerin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çevirisini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Gıda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Ziraat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Mühendisliği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bölümlerinden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mezun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yabancı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dil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bilen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bualandaki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terminolojiye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hâkim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çevirmenlerin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yapması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uygun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görülmektedir</a:t>
            </a:r>
            <a:r>
              <a:rPr lang="en-US" i="1" dirty="0" smtClean="0">
                <a:solidFill>
                  <a:srgbClr val="0070C0"/>
                </a:solidFill>
              </a:rPr>
              <a:t>. Bu </a:t>
            </a:r>
            <a:r>
              <a:rPr lang="en-US" i="1" dirty="0" err="1" smtClean="0">
                <a:solidFill>
                  <a:srgbClr val="0070C0"/>
                </a:solidFill>
              </a:rPr>
              <a:t>teknik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metinlerin</a:t>
            </a:r>
            <a:r>
              <a:rPr lang="tr-TR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çevirileri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yoruma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kapalı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açık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net </a:t>
            </a:r>
            <a:r>
              <a:rPr lang="en-US" i="1" dirty="0" err="1" smtClean="0">
                <a:solidFill>
                  <a:srgbClr val="0070C0"/>
                </a:solidFill>
              </a:rPr>
              <a:t>olmalıdır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  <a:endParaRPr lang="tr-TR" i="1" dirty="0" smtClean="0">
              <a:solidFill>
                <a:srgbClr val="0070C0"/>
              </a:solidFill>
            </a:endParaRPr>
          </a:p>
          <a:p>
            <a:r>
              <a:rPr lang="en-US" i="1" dirty="0" smtClean="0">
                <a:solidFill>
                  <a:srgbClr val="0070C0"/>
                </a:solidFill>
              </a:rPr>
              <a:t>Bu </a:t>
            </a:r>
            <a:r>
              <a:rPr lang="en-US" i="1" dirty="0" err="1" smtClean="0">
                <a:solidFill>
                  <a:srgbClr val="0070C0"/>
                </a:solidFill>
              </a:rPr>
              <a:t>alanda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daha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çok</a:t>
            </a:r>
            <a:r>
              <a:rPr lang="en-US" i="1" dirty="0" smtClean="0">
                <a:solidFill>
                  <a:srgbClr val="0070C0"/>
                </a:solidFill>
              </a:rPr>
              <a:t>; </a:t>
            </a:r>
            <a:r>
              <a:rPr lang="en-US" i="1" dirty="0" err="1" smtClean="0">
                <a:solidFill>
                  <a:srgbClr val="0070C0"/>
                </a:solidFill>
              </a:rPr>
              <a:t>kargolama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bildirgesi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ürünler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hakkında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detaylı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bilgi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kullanım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süreleri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hakkında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bilgi,zorunlu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paketleme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ihracat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ruhsatı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ithalat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ruhsatı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sağlık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raporu</a:t>
            </a:r>
            <a:r>
              <a:rPr lang="en-US" i="1" dirty="0" smtClean="0">
                <a:solidFill>
                  <a:srgbClr val="0070C0"/>
                </a:solidFill>
              </a:rPr>
              <a:t>/</a:t>
            </a:r>
            <a:r>
              <a:rPr lang="en-US" i="1" dirty="0" err="1" smtClean="0">
                <a:solidFill>
                  <a:srgbClr val="0070C0"/>
                </a:solidFill>
              </a:rPr>
              <a:t>sertifikası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kullanım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talimatlarıyla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ilgili</a:t>
            </a:r>
            <a:r>
              <a:rPr lang="tr-TR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metinler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vardır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350046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b="1" i="1" dirty="0" smtClean="0">
                <a:solidFill>
                  <a:srgbClr val="0070C0"/>
                </a:solidFill>
              </a:rPr>
              <a:t>3-Endüstri </a:t>
            </a:r>
            <a:r>
              <a:rPr lang="en-US" b="1" i="1" dirty="0" err="1" smtClean="0">
                <a:solidFill>
                  <a:srgbClr val="0070C0"/>
                </a:solidFill>
              </a:rPr>
              <a:t>Çevirisi</a:t>
            </a:r>
            <a:r>
              <a:rPr lang="en-US" b="1" i="1" dirty="0" smtClean="0">
                <a:solidFill>
                  <a:srgbClr val="0070C0"/>
                </a:solidFill>
              </a:rPr>
              <a:t>: </a:t>
            </a:r>
            <a:endParaRPr lang="tr-TR" b="1" i="1" dirty="0" smtClean="0">
              <a:solidFill>
                <a:srgbClr val="0070C0"/>
              </a:solidFill>
            </a:endParaRPr>
          </a:p>
          <a:p>
            <a:pPr algn="just"/>
            <a:r>
              <a:rPr lang="en-US" i="1" dirty="0" err="1" smtClean="0">
                <a:solidFill>
                  <a:srgbClr val="0070C0"/>
                </a:solidFill>
              </a:rPr>
              <a:t>Tamamen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bambaşka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endüstri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alanında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çok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fazla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ithalat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ihracatyapıldığı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için</a:t>
            </a:r>
            <a:r>
              <a:rPr lang="en-US" i="1" dirty="0" smtClean="0">
                <a:solidFill>
                  <a:srgbClr val="0070C0"/>
                </a:solidFill>
              </a:rPr>
              <a:t> her </a:t>
            </a:r>
            <a:r>
              <a:rPr lang="en-US" i="1" dirty="0" err="1" smtClean="0">
                <a:solidFill>
                  <a:srgbClr val="0070C0"/>
                </a:solidFill>
              </a:rPr>
              <a:t>daim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çeviriye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ihtiyaç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duyulmaktadır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</a:t>
            </a:r>
            <a:r>
              <a:rPr lang="en-US" i="1" dirty="0" smtClean="0">
                <a:solidFill>
                  <a:srgbClr val="0070C0"/>
                </a:solidFill>
              </a:rPr>
              <a:t> her </a:t>
            </a:r>
            <a:r>
              <a:rPr lang="en-US" i="1" dirty="0" err="1" smtClean="0">
                <a:solidFill>
                  <a:srgbClr val="0070C0"/>
                </a:solidFill>
              </a:rPr>
              <a:t>daim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yeni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ürünler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üretmektedir.Yeni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ürün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yeni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terminoloji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demektir</a:t>
            </a:r>
            <a:r>
              <a:rPr lang="en-US" i="1" dirty="0" smtClean="0">
                <a:solidFill>
                  <a:srgbClr val="0070C0"/>
                </a:solidFill>
              </a:rPr>
              <a:t>. Bu </a:t>
            </a:r>
            <a:r>
              <a:rPr lang="en-US" i="1" dirty="0" err="1" smtClean="0">
                <a:solidFill>
                  <a:srgbClr val="0070C0"/>
                </a:solidFill>
              </a:rPr>
              <a:t>alanda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çalışacak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çevirmenlerin</a:t>
            </a:r>
            <a:r>
              <a:rPr lang="en-US" i="1" dirty="0" smtClean="0">
                <a:solidFill>
                  <a:srgbClr val="0070C0"/>
                </a:solidFill>
              </a:rPr>
              <a:t> de </a:t>
            </a:r>
            <a:r>
              <a:rPr lang="en-US" i="1" dirty="0" err="1" smtClean="0">
                <a:solidFill>
                  <a:srgbClr val="0070C0"/>
                </a:solidFill>
              </a:rPr>
              <a:t>çok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ciddi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terminolojik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bilgiyesahip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olması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gerekir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Özellikle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kimya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endüstrisi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alanında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çalışacak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çevirmenler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geniş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bilgisine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sahipolmalıdır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Endüstriyel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alan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üretime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gelişime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açık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olduğu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için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çevirmen</a:t>
            </a:r>
            <a:r>
              <a:rPr lang="en-US" i="1" dirty="0" smtClean="0">
                <a:solidFill>
                  <a:srgbClr val="0070C0"/>
                </a:solidFill>
              </a:rPr>
              <a:t> de </a:t>
            </a:r>
            <a:r>
              <a:rPr lang="en-US" i="1" dirty="0" err="1" smtClean="0">
                <a:solidFill>
                  <a:srgbClr val="0070C0"/>
                </a:solidFill>
              </a:rPr>
              <a:t>öğrenmeye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açık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olmalıdır.Yenilikleri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takip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etmelidir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Çevirilere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yorum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katmamalıdır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Böyle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bir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hareket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ciddi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sonuçlar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doğurabilir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en-US" i="1" dirty="0" err="1" smtClean="0">
                <a:solidFill>
                  <a:srgbClr val="0070C0"/>
                </a:solidFill>
              </a:rPr>
              <a:t>Bualanda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titizlikle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çalışmak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gerekir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ownloads\IMAGE-Process_automation-e1540579963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990626"/>
            <a:ext cx="5166344" cy="2867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254</TotalTime>
  <Words>2969</Words>
  <Application>Microsoft Office PowerPoint</Application>
  <PresentationFormat>Экран (4:3)</PresentationFormat>
  <Paragraphs>93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Georgia</vt:lpstr>
      <vt:lpstr>Trebuchet MS</vt:lpstr>
      <vt:lpstr>Wingdings 2</vt:lpstr>
      <vt:lpstr>Городская</vt:lpstr>
      <vt:lpstr>Презентация PowerPoint</vt:lpstr>
      <vt:lpstr>Teknik Metin Çevirisi</vt:lpstr>
      <vt:lpstr>Teknik Çeviri Nedir?</vt:lpstr>
      <vt:lpstr>Teknik Çevirinin Kapsamı Nedir?</vt:lpstr>
      <vt:lpstr>Презентация PowerPoint</vt:lpstr>
      <vt:lpstr>Teknik çevirinin özellikleri nelerdir?</vt:lpstr>
      <vt:lpstr>Teknik Çeviri Türleri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Teknik Çevirmen</vt:lpstr>
      <vt:lpstr>Презентация PowerPoint</vt:lpstr>
      <vt:lpstr> Teknik Metin Çevirisinde Nelere     Dikkat Edilmelidir?</vt:lpstr>
      <vt:lpstr>Презентация PowerPoint</vt:lpstr>
      <vt:lpstr>SORULARA YANIT VERİNİZ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Metin Çevirisi</dc:title>
  <dc:creator>User</dc:creator>
  <cp:lastModifiedBy>Admin</cp:lastModifiedBy>
  <cp:revision>30</cp:revision>
  <dcterms:created xsi:type="dcterms:W3CDTF">2021-02-09T12:54:58Z</dcterms:created>
  <dcterms:modified xsi:type="dcterms:W3CDTF">2022-09-12T14:15:36Z</dcterms:modified>
</cp:coreProperties>
</file>